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6"/>
  </p:notesMasterIdLst>
  <p:handoutMasterIdLst>
    <p:handoutMasterId r:id="rId17"/>
  </p:handoutMasterIdLst>
  <p:sldIdLst>
    <p:sldId id="256" r:id="rId3"/>
    <p:sldId id="259" r:id="rId4"/>
    <p:sldId id="397" r:id="rId5"/>
    <p:sldId id="399" r:id="rId6"/>
    <p:sldId id="400" r:id="rId7"/>
    <p:sldId id="401" r:id="rId8"/>
    <p:sldId id="407" r:id="rId9"/>
    <p:sldId id="408" r:id="rId10"/>
    <p:sldId id="409" r:id="rId11"/>
    <p:sldId id="410" r:id="rId12"/>
    <p:sldId id="411" r:id="rId13"/>
    <p:sldId id="412" r:id="rId14"/>
    <p:sldId id="413" r:id="rId15"/>
  </p:sldIdLst>
  <p:sldSz cx="9144000" cy="6858000" type="screen4x3"/>
  <p:notesSz cx="6669088" cy="987266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65" userDrawn="1">
          <p15:clr>
            <a:srgbClr val="A4A3A4"/>
          </p15:clr>
        </p15:guide>
        <p15:guide id="2" pos="212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0" autoAdjust="0"/>
    <p:restoredTop sz="94660"/>
  </p:normalViewPr>
  <p:slideViewPr>
    <p:cSldViewPr>
      <p:cViewPr varScale="1">
        <p:scale>
          <a:sx n="65" d="100"/>
          <a:sy n="65" d="100"/>
        </p:scale>
        <p:origin x="1328" y="4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65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9108" cy="494186"/>
          </a:xfrm>
          <a:prstGeom prst="rect">
            <a:avLst/>
          </a:prstGeom>
        </p:spPr>
        <p:txBody>
          <a:bodyPr vert="horz" lIns="90469" tIns="45234" rIns="90469" bIns="45234" rtlCol="0"/>
          <a:lstStyle>
            <a:lvl1pPr algn="l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8425" y="0"/>
            <a:ext cx="2889108" cy="494186"/>
          </a:xfrm>
          <a:prstGeom prst="rect">
            <a:avLst/>
          </a:prstGeom>
        </p:spPr>
        <p:txBody>
          <a:bodyPr vert="horz" lIns="90469" tIns="45234" rIns="90469" bIns="45234" rtlCol="0"/>
          <a:lstStyle>
            <a:lvl1pPr algn="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pPr>
              <a:defRPr/>
            </a:pPr>
            <a:fld id="{DDFA6012-D763-4F3B-90BC-5751BBF37257}" type="datetimeFigureOut">
              <a:rPr lang="de-DE"/>
              <a:pPr>
                <a:defRPr/>
              </a:pPr>
              <a:t>15.05.2018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378478"/>
            <a:ext cx="2889108" cy="494186"/>
          </a:xfrm>
          <a:prstGeom prst="rect">
            <a:avLst/>
          </a:prstGeom>
        </p:spPr>
        <p:txBody>
          <a:bodyPr vert="horz" lIns="90469" tIns="45234" rIns="90469" bIns="45234" rtlCol="0" anchor="b"/>
          <a:lstStyle>
            <a:lvl1pPr algn="l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8425" y="9378478"/>
            <a:ext cx="2889108" cy="494186"/>
          </a:xfrm>
          <a:prstGeom prst="rect">
            <a:avLst/>
          </a:prstGeom>
        </p:spPr>
        <p:txBody>
          <a:bodyPr vert="horz" wrap="square" lIns="90469" tIns="45234" rIns="90469" bIns="45234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 smtClean="0"/>
            </a:lvl1pPr>
          </a:lstStyle>
          <a:p>
            <a:pPr>
              <a:defRPr/>
            </a:pPr>
            <a:fld id="{8BDAB965-3525-4F46-854C-CD2A9C437A2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1890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0" y="0"/>
            <a:ext cx="6669088" cy="987266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69" tIns="45234" rIns="90469" bIns="45234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885993" cy="491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00" tIns="44522" rIns="89400" bIns="44522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444488" algn="l"/>
                <a:tab pos="888973" algn="l"/>
                <a:tab pos="1333460" algn="l"/>
                <a:tab pos="1777946" algn="l"/>
                <a:tab pos="2222434" algn="l"/>
                <a:tab pos="2666919" algn="l"/>
              </a:tabLst>
              <a:defRPr sz="1200">
                <a:solidFill>
                  <a:srgbClr val="969696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r>
              <a:rPr lang="de-DE" altLang="de-DE"/>
              <a:t>Interkuturelle Kompetenz</a:t>
            </a:r>
          </a:p>
        </p:txBody>
      </p:sp>
      <p:sp>
        <p:nvSpPr>
          <p:cNvPr id="4100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68363" y="741363"/>
            <a:ext cx="4929187" cy="3697287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665042" y="4720816"/>
            <a:ext cx="5335893" cy="4439778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00" tIns="44522" rIns="89400" bIns="44522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altLang="de-DE" noProof="0" smtClean="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" y="9378478"/>
            <a:ext cx="2632125" cy="4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400" tIns="44522" rIns="89400" bIns="44522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buSzPct val="100000"/>
              <a:defRPr/>
            </a:pPr>
            <a:r>
              <a:rPr lang="de-DE" altLang="de-DE" sz="1200" smtClean="0">
                <a:solidFill>
                  <a:srgbClr val="969696"/>
                </a:solidFill>
              </a:rPr>
              <a:t>ausgedruckt am: </a:t>
            </a:r>
          </a:p>
          <a:p>
            <a:pPr eaLnBrk="1" hangingPunct="1">
              <a:buSzPct val="100000"/>
              <a:defRPr/>
            </a:pPr>
            <a:fld id="{34B065AA-919F-40D4-9980-5A03C5B30E28}" type="datetime1">
              <a:rPr lang="de-DE" altLang="de-DE" sz="1200" smtClean="0">
                <a:solidFill>
                  <a:srgbClr val="969696"/>
                </a:solidFill>
              </a:rPr>
              <a:pPr eaLnBrk="1" hangingPunct="1">
                <a:buSzPct val="100000"/>
                <a:defRPr/>
              </a:pPr>
              <a:t>15.05.2018</a:t>
            </a:fld>
            <a:endParaRPr lang="de-DE" altLang="de-DE" sz="1200" smtClean="0">
              <a:solidFill>
                <a:srgbClr val="969696"/>
              </a:solidFill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2591632" y="9376898"/>
            <a:ext cx="1443775" cy="4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400" tIns="44522" rIns="89400" bIns="44522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de-DE" altLang="de-DE" sz="1200" smtClean="0">
                <a:solidFill>
                  <a:srgbClr val="969696"/>
                </a:solidFill>
              </a:rPr>
              <a:t>© dbb akademie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5225315" y="9376898"/>
            <a:ext cx="1440660" cy="4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400" tIns="44522" rIns="89400" bIns="44522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buSzPct val="100000"/>
              <a:defRPr/>
            </a:pPr>
            <a:r>
              <a:rPr lang="de-DE" altLang="de-DE" sz="1200" smtClean="0">
                <a:solidFill>
                  <a:srgbClr val="969696"/>
                </a:solidFill>
              </a:rPr>
              <a:t>Seite </a:t>
            </a:r>
            <a:fld id="{00535B6F-792D-4F45-BB62-0C211586B7E1}" type="slidenum">
              <a:rPr lang="de-DE" altLang="de-DE" sz="1200" smtClean="0">
                <a:solidFill>
                  <a:srgbClr val="969696"/>
                </a:solidFill>
              </a:rPr>
              <a:pPr algn="r" eaLnBrk="1" hangingPunct="1">
                <a:buSzPct val="100000"/>
                <a:defRPr/>
              </a:pPr>
              <a:t>‹Nr.›</a:t>
            </a:fld>
            <a:endParaRPr lang="de-DE" altLang="de-DE" sz="1200" smtClean="0">
              <a:solidFill>
                <a:srgbClr val="969696"/>
              </a:solidFill>
            </a:endParaRPr>
          </a:p>
        </p:txBody>
      </p:sp>
      <p:pic>
        <p:nvPicPr>
          <p:cNvPr id="4105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5056" y="146836"/>
            <a:ext cx="1537224" cy="479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423963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68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881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093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06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8363" y="741363"/>
            <a:ext cx="4930775" cy="36988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Text Box 2"/>
          <p:cNvSpPr txBox="1">
            <a:spLocks noChangeArrowheads="1"/>
          </p:cNvSpPr>
          <p:nvPr/>
        </p:nvSpPr>
        <p:spPr bwMode="auto">
          <a:xfrm>
            <a:off x="665041" y="4720816"/>
            <a:ext cx="5337450" cy="4441357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400" tIns="44522" rIns="89400" bIns="44522"/>
          <a:lstStyle>
            <a:lvl1pPr marL="1778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742"/>
              </a:spcBef>
              <a:buClrTx/>
            </a:pPr>
            <a:r>
              <a:rPr lang="de-DE" altLang="de-DE">
                <a:latin typeface="Arial" panose="020B0604020202020204" pitchFamily="34" charset="0"/>
              </a:rPr>
              <a:t>Die Informationen auf diesen Sprechernotizen werden eingegeben über</a:t>
            </a:r>
          </a:p>
          <a:p>
            <a:pPr eaLnBrk="1" hangingPunct="1">
              <a:lnSpc>
                <a:spcPct val="150000"/>
              </a:lnSpc>
              <a:spcBef>
                <a:spcPts val="742"/>
              </a:spcBef>
              <a:buClrTx/>
            </a:pPr>
            <a:endParaRPr lang="de-DE" altLang="de-DE"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ts val="742"/>
              </a:spcBef>
              <a:buClrTx/>
            </a:pPr>
            <a:r>
              <a:rPr lang="de-DE" altLang="de-DE">
                <a:latin typeface="Arial" panose="020B0604020202020204" pitchFamily="34" charset="0"/>
              </a:rPr>
              <a:t>[Ansicht] [Kopf- und Fußzeilen]</a:t>
            </a:r>
          </a:p>
          <a:p>
            <a:pPr eaLnBrk="1" hangingPunct="1">
              <a:lnSpc>
                <a:spcPct val="150000"/>
              </a:lnSpc>
              <a:spcBef>
                <a:spcPts val="742"/>
              </a:spcBef>
              <a:buClrTx/>
            </a:pPr>
            <a:endParaRPr lang="de-DE" altLang="de-DE"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ts val="742"/>
              </a:spcBef>
              <a:buClrTx/>
            </a:pPr>
            <a:r>
              <a:rPr lang="de-DE" altLang="de-DE">
                <a:latin typeface="Arial" panose="020B0604020202020204" pitchFamily="34" charset="0"/>
              </a:rPr>
              <a:t>Die Formatierung z. B. kursiv bei </a:t>
            </a:r>
            <a:r>
              <a:rPr lang="de-DE" altLang="de-DE" i="1">
                <a:latin typeface="Arial" panose="020B0604020202020204" pitchFamily="34" charset="0"/>
              </a:rPr>
              <a:t>© dbb akademie</a:t>
            </a:r>
            <a:r>
              <a:rPr lang="de-DE" altLang="de-DE">
                <a:latin typeface="Arial" panose="020B0604020202020204" pitchFamily="34" charset="0"/>
              </a:rPr>
              <a:t> wird im Notizenmaster durch Formatierung dieses Platzhalters erreicht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68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881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093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06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8363" y="741363"/>
            <a:ext cx="4930775" cy="36988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666598" y="4687661"/>
            <a:ext cx="5334336" cy="4441356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69" tIns="45234" rIns="90469" bIns="45234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760151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68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881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093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06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8363" y="741363"/>
            <a:ext cx="4930775" cy="36988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666598" y="4687661"/>
            <a:ext cx="5334336" cy="4441356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69" tIns="45234" rIns="90469" bIns="45234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256901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68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881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093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06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8363" y="741363"/>
            <a:ext cx="4930775" cy="36988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666598" y="4687661"/>
            <a:ext cx="5334336" cy="4441356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69" tIns="45234" rIns="90469" bIns="45234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132285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68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881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093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06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8363" y="741363"/>
            <a:ext cx="4930775" cy="36988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666598" y="4687661"/>
            <a:ext cx="5334336" cy="4441356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69" tIns="45234" rIns="90469" bIns="45234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63198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68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881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093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06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13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8363" y="741363"/>
            <a:ext cx="4930775" cy="36988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5041" y="4720816"/>
            <a:ext cx="5337450" cy="4441357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68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881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093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06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13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8363" y="741363"/>
            <a:ext cx="4930775" cy="36988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5041" y="4720816"/>
            <a:ext cx="5337450" cy="4441357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145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68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881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093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06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8363" y="741363"/>
            <a:ext cx="4930775" cy="36988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666598" y="4687661"/>
            <a:ext cx="5334336" cy="4441356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69" tIns="45234" rIns="90469" bIns="45234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705734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68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881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093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06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8363" y="741363"/>
            <a:ext cx="4930775" cy="36988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666598" y="4687661"/>
            <a:ext cx="5334336" cy="4441356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69" tIns="45234" rIns="90469" bIns="45234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70230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68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881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093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06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8363" y="741363"/>
            <a:ext cx="4930775" cy="36988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666598" y="4687661"/>
            <a:ext cx="5334336" cy="4441356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69" tIns="45234" rIns="90469" bIns="45234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560030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68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881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093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06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8363" y="741363"/>
            <a:ext cx="4930775" cy="36988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666598" y="4687661"/>
            <a:ext cx="5334336" cy="4441356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69" tIns="45234" rIns="90469" bIns="45234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091163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68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881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093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06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8363" y="741363"/>
            <a:ext cx="4930775" cy="36988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666598" y="4687661"/>
            <a:ext cx="5334336" cy="4441356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69" tIns="45234" rIns="90469" bIns="45234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948262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68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881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0938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063" indent="-226063" defTabSz="444276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06" algn="l"/>
                <a:tab pos="886982" algn="l"/>
                <a:tab pos="1331257" algn="l"/>
                <a:tab pos="1777103" algn="l"/>
                <a:tab pos="2221379" algn="l"/>
                <a:tab pos="2665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8363" y="741363"/>
            <a:ext cx="4930775" cy="36988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666598" y="4687661"/>
            <a:ext cx="5334336" cy="4441356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69" tIns="45234" rIns="90469" bIns="45234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38376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9A857-C258-4029-9A80-5D2A4F9F028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B5D52-E0C8-46DE-BA76-2478CB4D89D9}" type="datetime1">
              <a:rPr lang="de-DE" altLang="de-DE"/>
              <a:pPr>
                <a:defRPr/>
              </a:pPr>
              <a:t>15.05.2018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1701869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36AD6-B38A-449B-83E2-9A448EF78B5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20F59-10AA-4770-9357-4CD540A24031}" type="datetime1">
              <a:rPr lang="de-DE" altLang="de-DE"/>
              <a:pPr>
                <a:defRPr/>
              </a:pPr>
              <a:t>15.05.2018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81506728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768975" y="427038"/>
            <a:ext cx="1695450" cy="5588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2625" y="427038"/>
            <a:ext cx="4933950" cy="55880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E8FDE-E3CB-4B10-BE15-A6E77FDC5FF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62BE9-B3ED-41C2-9393-42B01163B3CB}" type="datetime1">
              <a:rPr lang="de-DE" altLang="de-DE"/>
              <a:pPr>
                <a:defRPr/>
              </a:pPr>
              <a:t>15.05.2018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12476045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3468826140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1785109917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195820249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2625" y="1903413"/>
            <a:ext cx="3314700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149725" y="1903413"/>
            <a:ext cx="3314700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848976596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2520089004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687234858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4098029531"/>
      </p:ext>
    </p:extLst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1892642976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8D400-4420-4977-826B-BBE462885C6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39B56-E392-4CD8-BB3A-0CEA5B58317F}" type="datetime1">
              <a:rPr lang="de-DE" altLang="de-DE"/>
              <a:pPr>
                <a:defRPr/>
              </a:pPr>
              <a:t>15.05.2018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80100578"/>
      </p:ext>
    </p:extLst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4203247442"/>
      </p:ext>
    </p:extLst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3048518721"/>
      </p:ext>
    </p:extLst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768975" y="427038"/>
            <a:ext cx="1695450" cy="5588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2625" y="427038"/>
            <a:ext cx="4933950" cy="55880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113593131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7CDD5-8AA8-4BCD-9A6C-1EF5F26B677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900C8-0529-476C-B2B5-F5CE124D669B}" type="datetime1">
              <a:rPr lang="de-DE" altLang="de-DE"/>
              <a:pPr>
                <a:defRPr/>
              </a:pPr>
              <a:t>15.05.2018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45230222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2625" y="1903413"/>
            <a:ext cx="3314700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149725" y="1903413"/>
            <a:ext cx="3314700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BF3D2-A741-420F-B67F-5E1B79C84A9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873765-D526-4F20-8B8F-EBDD38B9CB1B}" type="datetime1">
              <a:rPr lang="de-DE" altLang="de-DE"/>
              <a:pPr>
                <a:defRPr/>
              </a:pPr>
              <a:t>15.05.2018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42522816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12583-6C74-4ABB-8E07-AA4D01CE315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95C2C-FDC4-4ACF-8D88-8F626F836813}" type="datetime1">
              <a:rPr lang="de-DE" altLang="de-DE"/>
              <a:pPr>
                <a:defRPr/>
              </a:pPr>
              <a:t>15.05.2018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982115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842FB-4563-44FA-95DE-F6DDC1C094A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412C6-B7DA-48BD-8DD0-6D5C69A100BD}" type="datetime1">
              <a:rPr lang="de-DE" altLang="de-DE"/>
              <a:pPr>
                <a:defRPr/>
              </a:pPr>
              <a:t>15.05.2018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61683877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CA2BE-8B61-4E48-B67D-B9F7B21231E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FEA32-BAE7-4727-B128-7FAF01289EEB}" type="datetime1">
              <a:rPr lang="de-DE" altLang="de-DE"/>
              <a:pPr>
                <a:defRPr/>
              </a:pPr>
              <a:t>15.05.2018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36802195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555C4-1B23-4939-A16F-DB93EC61EF2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25576-D6E4-4632-8496-4F973EE1CF56}" type="datetime1">
              <a:rPr lang="de-DE" altLang="de-DE"/>
              <a:pPr>
                <a:defRPr/>
              </a:pPr>
              <a:t>15.05.2018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98541382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0AFAE-BFC1-4733-8A5E-C71DA611192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579F8-21BD-458A-B856-D43E9254C1A7}" type="datetime1">
              <a:rPr lang="de-DE" altLang="de-DE"/>
              <a:pPr>
                <a:defRPr/>
              </a:pPr>
              <a:t>15.05.2018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99496686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400" y="539750"/>
            <a:ext cx="1770063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425" y="5562600"/>
            <a:ext cx="925513" cy="93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684213" y="6477000"/>
            <a:ext cx="6132512" cy="36513"/>
          </a:xfrm>
          <a:prstGeom prst="rect">
            <a:avLst/>
          </a:prstGeom>
          <a:solidFill>
            <a:srgbClr val="C0007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8780463" y="6477000"/>
            <a:ext cx="395287" cy="36513"/>
          </a:xfrm>
          <a:prstGeom prst="rect">
            <a:avLst/>
          </a:prstGeom>
          <a:solidFill>
            <a:srgbClr val="C0007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698500" y="1511300"/>
            <a:ext cx="8475663" cy="36513"/>
          </a:xfrm>
          <a:prstGeom prst="rect">
            <a:avLst/>
          </a:prstGeom>
          <a:solidFill>
            <a:srgbClr val="C0007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8243888" y="6332538"/>
            <a:ext cx="574675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mtClean="0">
                <a:solidFill>
                  <a:srgbClr val="000000"/>
                </a:solidFill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2C199300-D92B-489E-B8C6-0801C0A7621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032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427038"/>
            <a:ext cx="5975350" cy="98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Format des Titeltextes durch Klicken bearbeiten</a:t>
            </a:r>
          </a:p>
        </p:txBody>
      </p:sp>
      <p:sp>
        <p:nvSpPr>
          <p:cNvPr id="1033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03413"/>
            <a:ext cx="6781800" cy="411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Format des Gliederungstextes durch Klicken bearbeiten</a:t>
            </a:r>
          </a:p>
          <a:p>
            <a:pPr lvl="1"/>
            <a:r>
              <a:rPr lang="en-GB" altLang="de-DE" smtClean="0"/>
              <a:t>Zweite Gliederungsebene</a:t>
            </a:r>
          </a:p>
          <a:p>
            <a:pPr lvl="2"/>
            <a:r>
              <a:rPr lang="en-GB" altLang="de-DE" smtClean="0"/>
              <a:t>Dritte Gliederungsebene</a:t>
            </a:r>
          </a:p>
          <a:p>
            <a:pPr lvl="3"/>
            <a:r>
              <a:rPr lang="en-GB" altLang="de-DE" smtClean="0"/>
              <a:t>Vierte Gliederungsebene</a:t>
            </a:r>
          </a:p>
          <a:p>
            <a:pPr lvl="4"/>
            <a:r>
              <a:rPr lang="en-GB" altLang="de-DE" smtClean="0"/>
              <a:t>Fünfte Gliederungsebene</a:t>
            </a:r>
          </a:p>
          <a:p>
            <a:pPr lvl="4"/>
            <a:r>
              <a:rPr lang="en-GB" altLang="de-DE" smtClean="0"/>
              <a:t>Sechste Gliederungsebene</a:t>
            </a:r>
          </a:p>
          <a:p>
            <a:pPr lvl="4"/>
            <a:r>
              <a:rPr lang="en-GB" altLang="de-DE" smtClean="0"/>
              <a:t>Siebte Gliederungsebene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/>
          </p:nvPr>
        </p:nvSpPr>
        <p:spPr bwMode="auto">
          <a:xfrm>
            <a:off x="684213" y="6524625"/>
            <a:ext cx="6118225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/>
          </p:nvPr>
        </p:nvSpPr>
        <p:spPr bwMode="auto">
          <a:xfrm>
            <a:off x="6902450" y="6335713"/>
            <a:ext cx="1268413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fld id="{37D732CC-243B-4E57-A11F-E420D8DF92C4}" type="datetime1">
              <a:rPr lang="de-DE" altLang="de-DE"/>
              <a:pPr>
                <a:defRPr/>
              </a:pPr>
              <a:t>15.05.2018</a:t>
            </a:fld>
            <a:endParaRPr lang="de-DE" altLang="de-DE"/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 rot="16200000">
            <a:off x="-353219" y="6060281"/>
            <a:ext cx="855663" cy="215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buSzPct val="100000"/>
              <a:defRPr/>
            </a:pPr>
            <a:r>
              <a:rPr lang="de-DE" altLang="de-DE" sz="800" smtClean="0">
                <a:solidFill>
                  <a:srgbClr val="808080"/>
                </a:solidFill>
              </a:rPr>
              <a:t>Rev. Stand 2.0</a:t>
            </a: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7308850" y="6524625"/>
            <a:ext cx="1871663" cy="333375"/>
          </a:xfrm>
          <a:prstGeom prst="rect">
            <a:avLst/>
          </a:prstGeom>
          <a:solidFill>
            <a:srgbClr val="BBE0E3">
              <a:alpha val="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r">
              <a:buSzPct val="100000"/>
              <a:defRPr/>
            </a:pPr>
            <a:r>
              <a:rPr lang="de-DE" altLang="de-DE" sz="1200" b="1" smtClean="0">
                <a:solidFill>
                  <a:srgbClr val="808080"/>
                </a:solidFill>
              </a:rPr>
              <a:t>© dbb akademie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ransition spd="slow"/>
  <p:hf sldNum="0" hdr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3013075" y="2159000"/>
            <a:ext cx="6154738" cy="1511300"/>
          </a:xfrm>
          <a:prstGeom prst="rect">
            <a:avLst/>
          </a:prstGeom>
          <a:solidFill>
            <a:srgbClr val="C0007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400" y="539750"/>
            <a:ext cx="1770063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125" y="1582738"/>
            <a:ext cx="2030413" cy="205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682625" y="6477000"/>
            <a:ext cx="8475663" cy="36513"/>
          </a:xfrm>
          <a:prstGeom prst="rect">
            <a:avLst/>
          </a:prstGeom>
          <a:solidFill>
            <a:srgbClr val="C0007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pic>
        <p:nvPicPr>
          <p:cNvPr id="2054" name="Picture 5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075" y="2159000"/>
            <a:ext cx="75565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5" name="Picture 6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263" y="2159000"/>
            <a:ext cx="75565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6" name="Picture 7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3663" y="2159000"/>
            <a:ext cx="75565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7" name="Picture 8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788" y="2159000"/>
            <a:ext cx="75565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8" name="Picture 9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2938" y="2159000"/>
            <a:ext cx="75565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Text Box 10"/>
          <p:cNvSpPr txBox="1">
            <a:spLocks noChangeArrowheads="1"/>
          </p:cNvSpPr>
          <p:nvPr/>
        </p:nvSpPr>
        <p:spPr bwMode="auto">
          <a:xfrm rot="16200000">
            <a:off x="-353219" y="6060281"/>
            <a:ext cx="855663" cy="215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buSzPct val="100000"/>
              <a:defRPr/>
            </a:pPr>
            <a:r>
              <a:rPr lang="de-DE" altLang="de-DE" sz="800" smtClean="0">
                <a:solidFill>
                  <a:srgbClr val="808080"/>
                </a:solidFill>
              </a:rPr>
              <a:t>Rev. Stand 2.0</a:t>
            </a: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7308850" y="6524625"/>
            <a:ext cx="1871663" cy="333375"/>
          </a:xfrm>
          <a:prstGeom prst="rect">
            <a:avLst/>
          </a:prstGeom>
          <a:solidFill>
            <a:srgbClr val="BBE0E3">
              <a:alpha val="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r">
              <a:buSzPct val="100000"/>
              <a:defRPr/>
            </a:pPr>
            <a:r>
              <a:rPr lang="de-DE" altLang="de-DE" sz="1200" b="1" smtClean="0">
                <a:solidFill>
                  <a:srgbClr val="808080"/>
                </a:solidFill>
              </a:rPr>
              <a:t>© dbb akademie</a:t>
            </a:r>
          </a:p>
        </p:txBody>
      </p:sp>
      <p:sp>
        <p:nvSpPr>
          <p:cNvPr id="206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427038"/>
            <a:ext cx="5975350" cy="98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Format des Titeltextes durch Klicken bearbeiten</a:t>
            </a:r>
          </a:p>
        </p:txBody>
      </p:sp>
      <p:sp>
        <p:nvSpPr>
          <p:cNvPr id="2062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03413"/>
            <a:ext cx="6781800" cy="411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Format des Gliederungstextes durch Klicken bearbeiten</a:t>
            </a:r>
          </a:p>
          <a:p>
            <a:pPr lvl="1"/>
            <a:r>
              <a:rPr lang="en-GB" altLang="de-DE" smtClean="0"/>
              <a:t>Zweite Gliederungsebene</a:t>
            </a:r>
          </a:p>
          <a:p>
            <a:pPr lvl="2"/>
            <a:r>
              <a:rPr lang="en-GB" altLang="de-DE" smtClean="0"/>
              <a:t>Dritte Gliederungsebene</a:t>
            </a:r>
          </a:p>
          <a:p>
            <a:pPr lvl="3"/>
            <a:r>
              <a:rPr lang="en-GB" altLang="de-DE" smtClean="0"/>
              <a:t>Vierte Gliederungsebene</a:t>
            </a:r>
          </a:p>
          <a:p>
            <a:pPr lvl="4"/>
            <a:r>
              <a:rPr lang="en-GB" altLang="de-DE" smtClean="0"/>
              <a:t>Fünfte Gliederungsebene</a:t>
            </a:r>
          </a:p>
          <a:p>
            <a:pPr lvl="4"/>
            <a:r>
              <a:rPr lang="en-GB" altLang="de-DE" smtClean="0"/>
              <a:t>Sechste Gliederungsebene</a:t>
            </a:r>
          </a:p>
          <a:p>
            <a:pPr lvl="4"/>
            <a:r>
              <a:rPr lang="en-GB" altLang="de-DE" smtClean="0"/>
              <a:t>Siebte Gliederungsebene</a:t>
            </a: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/>
          </p:nvPr>
        </p:nvSpPr>
        <p:spPr bwMode="auto">
          <a:xfrm>
            <a:off x="684213" y="6524625"/>
            <a:ext cx="6118225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</a:tabLst>
              <a:defRPr sz="1200">
                <a:solidFill>
                  <a:srgbClr val="808080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spd="slow"/>
  <p:hf sldNum="0" hdr="0" dt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3011488" y="5373688"/>
            <a:ext cx="4994275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500"/>
              </a:spcBef>
              <a:buClrTx/>
              <a:buFontTx/>
              <a:buNone/>
            </a:pPr>
            <a:r>
              <a:rPr lang="de-DE" altLang="de-DE" sz="1800" dirty="0" err="1" smtClean="0"/>
              <a:t>Tbilisi</a:t>
            </a:r>
            <a:r>
              <a:rPr lang="de-DE" altLang="de-DE" sz="1800" dirty="0" smtClean="0"/>
              <a:t>, May </a:t>
            </a:r>
            <a:r>
              <a:rPr lang="de-DE" altLang="de-DE" sz="1800" dirty="0" smtClean="0"/>
              <a:t>2018</a:t>
            </a:r>
            <a:endParaRPr lang="de-DE" altLang="de-DE" sz="1800" dirty="0"/>
          </a:p>
          <a:p>
            <a:pPr>
              <a:spcBef>
                <a:spcPts val="500"/>
              </a:spcBef>
              <a:buClrTx/>
              <a:buFontTx/>
              <a:buNone/>
            </a:pPr>
            <a:r>
              <a:rPr lang="de-DE" altLang="de-DE" sz="2000" dirty="0"/>
              <a:t/>
            </a:r>
            <a:br>
              <a:rPr lang="de-DE" altLang="de-DE" sz="2000" dirty="0"/>
            </a:br>
            <a:r>
              <a:rPr lang="de-DE" altLang="de-DE" sz="1800" dirty="0" smtClean="0"/>
              <a:t>Anke </a:t>
            </a:r>
            <a:r>
              <a:rPr lang="de-DE" altLang="de-DE" sz="1800" dirty="0" err="1" smtClean="0"/>
              <a:t>Weigend</a:t>
            </a:r>
            <a:r>
              <a:rPr lang="de-DE" altLang="de-DE" sz="1800" dirty="0" smtClean="0"/>
              <a:t>, Dr. Sabine Horst</a:t>
            </a:r>
            <a:endParaRPr lang="de-DE" altLang="de-DE" sz="1800" dirty="0"/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3011488" y="4005263"/>
            <a:ext cx="499427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800"/>
              </a:spcBef>
              <a:buClrTx/>
              <a:buFontTx/>
              <a:buNone/>
            </a:pPr>
            <a:r>
              <a:rPr lang="de-DE" altLang="de-DE" sz="3200" b="1" dirty="0" err="1" smtClean="0">
                <a:solidFill>
                  <a:srgbClr val="C00073"/>
                </a:solidFill>
              </a:rPr>
              <a:t>Conflict</a:t>
            </a:r>
            <a:r>
              <a:rPr lang="de-DE" altLang="de-DE" sz="3200" b="1" dirty="0" smtClean="0">
                <a:solidFill>
                  <a:srgbClr val="C00073"/>
                </a:solidFill>
              </a:rPr>
              <a:t> </a:t>
            </a:r>
            <a:r>
              <a:rPr lang="de-DE" altLang="de-DE" sz="3200" b="1" dirty="0" err="1" smtClean="0">
                <a:solidFill>
                  <a:srgbClr val="C00073"/>
                </a:solidFill>
              </a:rPr>
              <a:t>management</a:t>
            </a:r>
            <a:endParaRPr lang="de-DE" altLang="de-DE" sz="3200" b="1" dirty="0">
              <a:solidFill>
                <a:srgbClr val="C00073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B180DC9-9793-4B67-8E2F-10528630832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de-DE" altLang="de-DE" sz="1200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err="1" smtClean="0">
                <a:solidFill>
                  <a:srgbClr val="808080"/>
                </a:solidFill>
              </a:rPr>
              <a:t>Conflict</a:t>
            </a:r>
            <a:r>
              <a:rPr lang="de-DE" altLang="de-DE" sz="1200" dirty="0" smtClean="0">
                <a:solidFill>
                  <a:srgbClr val="808080"/>
                </a:solidFill>
              </a:rPr>
              <a:t>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management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err="1" smtClean="0">
                <a:solidFill>
                  <a:srgbClr val="C60073"/>
                </a:solidFill>
              </a:rPr>
              <a:t>Carrying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out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conflict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resolution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conversations</a:t>
            </a:r>
            <a:endParaRPr lang="de-DE" altLang="de-DE" sz="2800" b="1" dirty="0" smtClean="0">
              <a:solidFill>
                <a:srgbClr val="C60073"/>
              </a:solidFill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682624" y="1889125"/>
            <a:ext cx="8461376" cy="412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b="1" dirty="0" smtClean="0"/>
              <a:t>Solution phase:         </a:t>
            </a:r>
            <a:r>
              <a:rPr lang="en-GB" altLang="de-DE" sz="2200" dirty="0" smtClean="0"/>
              <a:t>articulate desires and needs</a:t>
            </a:r>
            <a:br>
              <a:rPr lang="en-GB" altLang="de-DE" sz="2200" dirty="0" smtClean="0"/>
            </a:br>
            <a:r>
              <a:rPr lang="en-GB" altLang="de-DE" sz="2200" dirty="0" smtClean="0"/>
              <a:t>                                    collect possible solutions</a:t>
            </a:r>
            <a:br>
              <a:rPr lang="en-GB" altLang="de-DE" sz="2200" dirty="0" smtClean="0"/>
            </a:br>
            <a:r>
              <a:rPr lang="en-GB" altLang="de-DE" sz="2200" dirty="0" smtClean="0"/>
              <a:t>                                    make agreements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dirty="0"/>
              <a:t> </a:t>
            </a:r>
            <a:r>
              <a:rPr lang="en-GB" altLang="de-DE" sz="2200" dirty="0" smtClean="0"/>
              <a:t>                                   find an adequate framework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b="1" dirty="0" smtClean="0"/>
              <a:t>End:                            </a:t>
            </a:r>
            <a:r>
              <a:rPr lang="en-GB" altLang="de-DE" sz="2200" dirty="0" smtClean="0"/>
              <a:t>clarify if everything has been discussed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dirty="0"/>
              <a:t> </a:t>
            </a:r>
            <a:r>
              <a:rPr lang="en-GB" altLang="de-DE" sz="2200" dirty="0" smtClean="0"/>
              <a:t>                                   reflect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dirty="0"/>
              <a:t> </a:t>
            </a:r>
            <a:r>
              <a:rPr lang="en-GB" altLang="de-DE" sz="2200" dirty="0" smtClean="0"/>
              <a:t>                                   find a positive conclusion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000" dirty="0"/>
              <a:t> </a:t>
            </a:r>
            <a:r>
              <a:rPr lang="en-GB" altLang="de-DE" sz="2000" dirty="0" smtClean="0"/>
              <a:t>                                   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835025" y="2055813"/>
            <a:ext cx="6783388" cy="4113212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lvl="1" eaLnBrk="1" hangingPunct="1">
              <a:lnSpc>
                <a:spcPct val="120000"/>
              </a:lnSpc>
            </a:pPr>
            <a:endParaRPr lang="de-DE" altLang="de-DE" sz="2800" kern="0" dirty="0" smtClean="0"/>
          </a:p>
        </p:txBody>
      </p:sp>
    </p:spTree>
    <p:extLst>
      <p:ext uri="{BB962C8B-B14F-4D97-AF65-F5344CB8AC3E}">
        <p14:creationId xmlns:p14="http://schemas.microsoft.com/office/powerpoint/2010/main" val="52021103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B180DC9-9793-4B67-8E2F-10528630832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de-DE" altLang="de-DE" sz="1200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err="1" smtClean="0">
                <a:solidFill>
                  <a:srgbClr val="808080"/>
                </a:solidFill>
              </a:rPr>
              <a:t>Conflict</a:t>
            </a:r>
            <a:r>
              <a:rPr lang="de-DE" altLang="de-DE" sz="1200" dirty="0" smtClean="0">
                <a:solidFill>
                  <a:srgbClr val="808080"/>
                </a:solidFill>
              </a:rPr>
              <a:t>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management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err="1" smtClean="0">
                <a:solidFill>
                  <a:srgbClr val="C60073"/>
                </a:solidFill>
              </a:rPr>
              <a:t>Solving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conflicts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instead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of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avoiding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them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: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strategies</a:t>
            </a:r>
            <a:endParaRPr lang="de-DE" altLang="de-DE" sz="2800" b="1" dirty="0" smtClean="0">
              <a:solidFill>
                <a:srgbClr val="C60073"/>
              </a:solidFill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682624" y="1889125"/>
            <a:ext cx="8461376" cy="412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b="1" dirty="0" smtClean="0"/>
              <a:t>Discuss conflicts constructively.  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b="1" dirty="0" smtClean="0"/>
              <a:t>  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b="1" dirty="0" smtClean="0"/>
              <a:t>Express the point of view: </a:t>
            </a:r>
            <a:r>
              <a:rPr lang="en-GB" altLang="de-DE" sz="2200" dirty="0" smtClean="0"/>
              <a:t>e.g. It seems to me that…</a:t>
            </a:r>
            <a:endParaRPr lang="en-GB" altLang="de-DE" sz="2200" b="1" dirty="0"/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b="1" dirty="0" smtClean="0"/>
              <a:t>Describe the consequences: </a:t>
            </a:r>
            <a:r>
              <a:rPr lang="en-GB" altLang="de-DE" sz="2200" dirty="0" smtClean="0"/>
              <a:t>e.g. For me it means…</a:t>
            </a:r>
            <a:endParaRPr lang="en-GB" altLang="de-DE" sz="2200" b="1" dirty="0"/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b="1" dirty="0" smtClean="0"/>
              <a:t>Name the emotions: </a:t>
            </a:r>
            <a:r>
              <a:rPr lang="en-GB" altLang="de-DE" sz="2200" dirty="0" smtClean="0"/>
              <a:t>e.g.</a:t>
            </a:r>
            <a:r>
              <a:rPr lang="en-GB" altLang="de-DE" sz="2200" b="1" dirty="0" smtClean="0"/>
              <a:t> </a:t>
            </a:r>
            <a:r>
              <a:rPr lang="en-GB" altLang="de-DE" sz="2200" dirty="0" smtClean="0"/>
              <a:t>I feel…</a:t>
            </a:r>
            <a:endParaRPr lang="en-GB" altLang="de-DE" sz="2200" b="1" dirty="0"/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b="1" dirty="0" smtClean="0"/>
              <a:t>Sum up how the other one sees the situation: </a:t>
            </a:r>
            <a:r>
              <a:rPr lang="en-GB" altLang="de-DE" sz="2200" dirty="0" smtClean="0"/>
              <a:t>e.g. How do you</a:t>
            </a:r>
            <a:br>
              <a:rPr lang="en-GB" altLang="de-DE" sz="2200" dirty="0" smtClean="0"/>
            </a:br>
            <a:r>
              <a:rPr lang="en-GB" altLang="de-DE" sz="2200" dirty="0" smtClean="0"/>
              <a:t>                                                                               see it?</a:t>
            </a:r>
            <a:endParaRPr lang="en-GB" altLang="de-DE" sz="2200" b="1" dirty="0"/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b="1" dirty="0" smtClean="0"/>
              <a:t>Draw conclusions: </a:t>
            </a:r>
            <a:r>
              <a:rPr lang="en-GB" altLang="de-DE" sz="2200" dirty="0" smtClean="0"/>
              <a:t>e.g. How could the solution look like?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dirty="0"/>
              <a:t> </a:t>
            </a:r>
            <a:r>
              <a:rPr lang="en-GB" altLang="de-DE" sz="2200" dirty="0" smtClean="0"/>
              <a:t>                                       I would like…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000" b="1" dirty="0" smtClean="0"/>
              <a:t>                                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835025" y="2055813"/>
            <a:ext cx="6783388" cy="4113212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lvl="1" eaLnBrk="1" hangingPunct="1">
              <a:lnSpc>
                <a:spcPct val="120000"/>
              </a:lnSpc>
            </a:pPr>
            <a:endParaRPr lang="de-DE" altLang="de-DE" sz="2800" kern="0" dirty="0" smtClean="0"/>
          </a:p>
        </p:txBody>
      </p:sp>
    </p:spTree>
    <p:extLst>
      <p:ext uri="{BB962C8B-B14F-4D97-AF65-F5344CB8AC3E}">
        <p14:creationId xmlns:p14="http://schemas.microsoft.com/office/powerpoint/2010/main" val="86615398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B180DC9-9793-4B67-8E2F-10528630832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de-DE" altLang="de-DE" sz="1200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err="1" smtClean="0">
                <a:solidFill>
                  <a:srgbClr val="808080"/>
                </a:solidFill>
              </a:rPr>
              <a:t>Conflict</a:t>
            </a:r>
            <a:r>
              <a:rPr lang="de-DE" altLang="de-DE" sz="1200" dirty="0" smtClean="0">
                <a:solidFill>
                  <a:srgbClr val="808080"/>
                </a:solidFill>
              </a:rPr>
              <a:t>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management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err="1" smtClean="0">
                <a:solidFill>
                  <a:srgbClr val="C60073"/>
                </a:solidFill>
              </a:rPr>
              <a:t>Solving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conflicts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instead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of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avoiding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them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: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strategies</a:t>
            </a:r>
            <a:endParaRPr lang="de-DE" altLang="de-DE" sz="2800" b="1" dirty="0" smtClean="0">
              <a:solidFill>
                <a:srgbClr val="C60073"/>
              </a:solidFill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682624" y="1889125"/>
            <a:ext cx="8461376" cy="412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b="1" dirty="0" smtClean="0"/>
              <a:t>The popular verbal pitfalls that are counterproductive:</a:t>
            </a:r>
            <a:endParaRPr lang="en-GB" altLang="de-DE" b="1" dirty="0"/>
          </a:p>
          <a:p>
            <a:pPr marL="342900" indent="-342900"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 smtClean="0"/>
              <a:t>Judgments, Statements using “You”</a:t>
            </a:r>
          </a:p>
          <a:p>
            <a:pPr marL="342900" indent="-342900"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 smtClean="0"/>
              <a:t>Insinuations</a:t>
            </a:r>
          </a:p>
          <a:p>
            <a:pPr marL="342900" indent="-342900"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 smtClean="0"/>
              <a:t>Paternalism</a:t>
            </a:r>
          </a:p>
          <a:p>
            <a:pPr marL="342900" indent="-342900"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 smtClean="0"/>
              <a:t>“Knowing everything better” attitude</a:t>
            </a:r>
          </a:p>
          <a:p>
            <a:pPr marL="342900" indent="-342900"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 smtClean="0"/>
              <a:t>Polemics</a:t>
            </a:r>
          </a:p>
          <a:p>
            <a:pPr marL="342900" indent="-342900"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 smtClean="0"/>
              <a:t>Irony</a:t>
            </a:r>
          </a:p>
          <a:p>
            <a:pPr marL="342900" indent="-342900"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 smtClean="0"/>
              <a:t>Cynicism</a:t>
            </a:r>
          </a:p>
          <a:p>
            <a:pPr marL="342900" indent="-342900"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 smtClean="0"/>
              <a:t>Sarcasm</a:t>
            </a:r>
          </a:p>
          <a:p>
            <a:pPr marL="342900" indent="-342900"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 smtClean="0"/>
              <a:t>Generalisations                                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835025" y="2055813"/>
            <a:ext cx="6783388" cy="4113212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lvl="1" eaLnBrk="1" hangingPunct="1">
              <a:lnSpc>
                <a:spcPct val="120000"/>
              </a:lnSpc>
            </a:pPr>
            <a:endParaRPr lang="de-DE" altLang="de-DE" sz="2800" kern="0" dirty="0" smtClean="0"/>
          </a:p>
        </p:txBody>
      </p:sp>
    </p:spTree>
    <p:extLst>
      <p:ext uri="{BB962C8B-B14F-4D97-AF65-F5344CB8AC3E}">
        <p14:creationId xmlns:p14="http://schemas.microsoft.com/office/powerpoint/2010/main" val="64630048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B180DC9-9793-4B67-8E2F-10528630832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de-DE" altLang="de-DE" sz="1200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err="1" smtClean="0">
                <a:solidFill>
                  <a:srgbClr val="808080"/>
                </a:solidFill>
              </a:rPr>
              <a:t>Conflict</a:t>
            </a:r>
            <a:r>
              <a:rPr lang="de-DE" altLang="de-DE" sz="1200" dirty="0" smtClean="0">
                <a:solidFill>
                  <a:srgbClr val="808080"/>
                </a:solidFill>
              </a:rPr>
              <a:t>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management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err="1" smtClean="0">
                <a:solidFill>
                  <a:srgbClr val="C60073"/>
                </a:solidFill>
              </a:rPr>
              <a:t>Solving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conflicts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instead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of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avoiding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them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: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strategies</a:t>
            </a:r>
            <a:endParaRPr lang="de-DE" altLang="de-DE" sz="2800" b="1" dirty="0" smtClean="0">
              <a:solidFill>
                <a:srgbClr val="C60073"/>
              </a:solidFill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2555776" y="3648135"/>
            <a:ext cx="6588224" cy="2368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de-DE" sz="2000" b="1" dirty="0" err="1" smtClean="0">
                <a:solidFill>
                  <a:srgbClr val="00CC00"/>
                </a:solidFill>
              </a:rPr>
              <a:t>Active</a:t>
            </a:r>
            <a:r>
              <a:rPr lang="de-DE" sz="2000" b="1" dirty="0" smtClean="0">
                <a:solidFill>
                  <a:srgbClr val="00CC00"/>
                </a:solidFill>
              </a:rPr>
              <a:t> </a:t>
            </a:r>
            <a:r>
              <a:rPr lang="de-DE" sz="2000" b="1" dirty="0" err="1" smtClean="0">
                <a:solidFill>
                  <a:srgbClr val="00CC00"/>
                </a:solidFill>
              </a:rPr>
              <a:t>listening</a:t>
            </a:r>
            <a:endParaRPr lang="de-DE" sz="2000" b="1" dirty="0">
              <a:solidFill>
                <a:srgbClr val="00CC00"/>
              </a:solidFill>
            </a:endParaRPr>
          </a:p>
          <a:p>
            <a:r>
              <a:rPr lang="de-DE" sz="2000" b="1" dirty="0">
                <a:solidFill>
                  <a:srgbClr val="00CC00"/>
                </a:solidFill>
              </a:rPr>
              <a:t>	- </a:t>
            </a:r>
            <a:r>
              <a:rPr lang="de-DE" sz="2000" b="1" dirty="0" err="1" smtClean="0">
                <a:solidFill>
                  <a:srgbClr val="00CC00"/>
                </a:solidFill>
              </a:rPr>
              <a:t>Summarise</a:t>
            </a:r>
            <a:r>
              <a:rPr lang="de-DE" sz="2000" b="1" dirty="0" smtClean="0">
                <a:solidFill>
                  <a:srgbClr val="00CC00"/>
                </a:solidFill>
              </a:rPr>
              <a:t> </a:t>
            </a:r>
            <a:r>
              <a:rPr lang="de-DE" sz="2000" b="1" dirty="0" err="1" smtClean="0">
                <a:solidFill>
                  <a:srgbClr val="00CC00"/>
                </a:solidFill>
              </a:rPr>
              <a:t>contents</a:t>
            </a:r>
            <a:endParaRPr lang="de-DE" sz="2000" b="1" dirty="0">
              <a:solidFill>
                <a:srgbClr val="00CC00"/>
              </a:solidFill>
            </a:endParaRPr>
          </a:p>
          <a:p>
            <a:r>
              <a:rPr lang="de-DE" sz="2000" b="1" dirty="0">
                <a:solidFill>
                  <a:srgbClr val="00CC00"/>
                </a:solidFill>
              </a:rPr>
              <a:t>	- </a:t>
            </a:r>
            <a:r>
              <a:rPr lang="de-DE" sz="2000" b="1" dirty="0" smtClean="0">
                <a:solidFill>
                  <a:srgbClr val="00CC00"/>
                </a:solidFill>
              </a:rPr>
              <a:t>Pick </a:t>
            </a:r>
            <a:r>
              <a:rPr lang="de-DE" sz="2000" b="1" dirty="0" err="1" smtClean="0">
                <a:solidFill>
                  <a:srgbClr val="00CC00"/>
                </a:solidFill>
              </a:rPr>
              <a:t>up</a:t>
            </a:r>
            <a:r>
              <a:rPr lang="de-DE" sz="2000" b="1" dirty="0" smtClean="0">
                <a:solidFill>
                  <a:srgbClr val="00CC00"/>
                </a:solidFill>
              </a:rPr>
              <a:t> on </a:t>
            </a:r>
            <a:r>
              <a:rPr lang="de-DE" sz="2000" b="1" dirty="0" err="1" smtClean="0">
                <a:solidFill>
                  <a:srgbClr val="00CC00"/>
                </a:solidFill>
              </a:rPr>
              <a:t>feelings</a:t>
            </a:r>
            <a:endParaRPr lang="de-DE" sz="2000" b="1" dirty="0">
              <a:solidFill>
                <a:srgbClr val="00CC00"/>
              </a:solidFill>
            </a:endParaRPr>
          </a:p>
          <a:p>
            <a:r>
              <a:rPr lang="de-DE" sz="2000" b="1" dirty="0">
                <a:solidFill>
                  <a:srgbClr val="00CC00"/>
                </a:solidFill>
              </a:rPr>
              <a:t>	</a:t>
            </a:r>
            <a:r>
              <a:rPr lang="de-DE" sz="2000" b="1" dirty="0" smtClean="0">
                <a:solidFill>
                  <a:srgbClr val="00CC00"/>
                </a:solidFill>
              </a:rPr>
              <a:t>- </a:t>
            </a:r>
            <a:r>
              <a:rPr lang="de-DE" sz="2000" b="1" dirty="0" err="1" smtClean="0">
                <a:solidFill>
                  <a:srgbClr val="00CC00"/>
                </a:solidFill>
              </a:rPr>
              <a:t>Mirror</a:t>
            </a:r>
            <a:r>
              <a:rPr lang="de-DE" sz="2000" b="1" dirty="0" smtClean="0">
                <a:solidFill>
                  <a:srgbClr val="00CC00"/>
                </a:solidFill>
              </a:rPr>
              <a:t> </a:t>
            </a:r>
            <a:r>
              <a:rPr lang="de-DE" sz="2000" b="1" dirty="0" err="1" smtClean="0">
                <a:solidFill>
                  <a:srgbClr val="00CC00"/>
                </a:solidFill>
              </a:rPr>
              <a:t>needs</a:t>
            </a:r>
            <a:r>
              <a:rPr lang="de-DE" sz="2000" b="1" dirty="0" smtClean="0">
                <a:solidFill>
                  <a:srgbClr val="00CC00"/>
                </a:solidFill>
              </a:rPr>
              <a:t> </a:t>
            </a:r>
            <a:r>
              <a:rPr lang="de-DE" sz="2000" b="1" dirty="0" err="1" smtClean="0">
                <a:solidFill>
                  <a:srgbClr val="00CC00"/>
                </a:solidFill>
              </a:rPr>
              <a:t>and</a:t>
            </a:r>
            <a:r>
              <a:rPr lang="de-DE" sz="2000" b="1" dirty="0" smtClean="0">
                <a:solidFill>
                  <a:srgbClr val="00CC00"/>
                </a:solidFill>
              </a:rPr>
              <a:t> </a:t>
            </a:r>
            <a:r>
              <a:rPr lang="de-DE" sz="2000" b="1" dirty="0" err="1" smtClean="0">
                <a:solidFill>
                  <a:srgbClr val="00CC00"/>
                </a:solidFill>
              </a:rPr>
              <a:t>desires</a:t>
            </a:r>
            <a:endParaRPr lang="de-DE" sz="2000" b="1" dirty="0">
              <a:solidFill>
                <a:srgbClr val="00CC00"/>
              </a:solidFill>
            </a:endParaRPr>
          </a:p>
          <a:p>
            <a:r>
              <a:rPr lang="de-DE" sz="2000" b="1" dirty="0" err="1" smtClean="0">
                <a:solidFill>
                  <a:srgbClr val="00CC00"/>
                </a:solidFill>
              </a:rPr>
              <a:t>Ask</a:t>
            </a:r>
            <a:r>
              <a:rPr lang="de-DE" sz="2000" b="1" dirty="0" smtClean="0">
                <a:solidFill>
                  <a:srgbClr val="00CC00"/>
                </a:solidFill>
              </a:rPr>
              <a:t> </a:t>
            </a:r>
            <a:r>
              <a:rPr lang="de-DE" sz="2000" b="1" dirty="0" err="1" smtClean="0">
                <a:solidFill>
                  <a:srgbClr val="00CC00"/>
                </a:solidFill>
              </a:rPr>
              <a:t>further</a:t>
            </a:r>
            <a:r>
              <a:rPr lang="de-DE" sz="2000" b="1" dirty="0" smtClean="0">
                <a:solidFill>
                  <a:srgbClr val="00CC00"/>
                </a:solidFill>
              </a:rPr>
              <a:t> </a:t>
            </a:r>
            <a:r>
              <a:rPr lang="de-DE" sz="2000" b="1" dirty="0" err="1" smtClean="0">
                <a:solidFill>
                  <a:srgbClr val="00CC00"/>
                </a:solidFill>
              </a:rPr>
              <a:t>questions</a:t>
            </a:r>
            <a:endParaRPr lang="de-DE" sz="2000" b="1" dirty="0">
              <a:solidFill>
                <a:srgbClr val="00CC00"/>
              </a:solidFill>
            </a:endParaRPr>
          </a:p>
          <a:p>
            <a:r>
              <a:rPr lang="de-DE" sz="2000" b="1" dirty="0" smtClean="0">
                <a:solidFill>
                  <a:srgbClr val="00CC00"/>
                </a:solidFill>
              </a:rPr>
              <a:t>Value </a:t>
            </a:r>
            <a:r>
              <a:rPr lang="de-DE" sz="2000" b="1" dirty="0" err="1" smtClean="0">
                <a:solidFill>
                  <a:srgbClr val="00CC00"/>
                </a:solidFill>
              </a:rPr>
              <a:t>feedback</a:t>
            </a:r>
            <a:endParaRPr lang="de-DE" sz="2000" b="1" dirty="0">
              <a:solidFill>
                <a:srgbClr val="00CC00"/>
              </a:solidFill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835025" y="2055813"/>
            <a:ext cx="6783388" cy="4113212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lvl="1" eaLnBrk="1" hangingPunct="1">
              <a:lnSpc>
                <a:spcPct val="120000"/>
              </a:lnSpc>
            </a:pPr>
            <a:endParaRPr lang="de-DE" altLang="de-DE" sz="2800" kern="0" dirty="0" smtClean="0"/>
          </a:p>
        </p:txBody>
      </p:sp>
      <p:sp>
        <p:nvSpPr>
          <p:cNvPr id="8" name="Sechseck 7"/>
          <p:cNvSpPr>
            <a:spLocks noChangeArrowheads="1"/>
          </p:cNvSpPr>
          <p:nvPr/>
        </p:nvSpPr>
        <p:spPr bwMode="auto">
          <a:xfrm>
            <a:off x="827088" y="2449513"/>
            <a:ext cx="1000125" cy="928687"/>
          </a:xfrm>
          <a:prstGeom prst="hexagon">
            <a:avLst>
              <a:gd name="adj" fmla="val 24999"/>
              <a:gd name="vf" fmla="val 115470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de-DE" sz="1000"/>
          </a:p>
          <a:p>
            <a:pPr eaLnBrk="0" hangingPunct="0"/>
            <a:r>
              <a:rPr lang="de-DE" sz="1400"/>
              <a:t>STOP</a:t>
            </a:r>
          </a:p>
        </p:txBody>
      </p:sp>
      <p:sp>
        <p:nvSpPr>
          <p:cNvPr id="9" name="Sechseck 14"/>
          <p:cNvSpPr>
            <a:spLocks noChangeArrowheads="1"/>
          </p:cNvSpPr>
          <p:nvPr/>
        </p:nvSpPr>
        <p:spPr bwMode="auto">
          <a:xfrm>
            <a:off x="898525" y="4164013"/>
            <a:ext cx="785813" cy="714375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de-DE"/>
          </a:p>
        </p:txBody>
      </p:sp>
      <p:sp>
        <p:nvSpPr>
          <p:cNvPr id="10" name="Sechseck 9"/>
          <p:cNvSpPr>
            <a:spLocks noChangeArrowheads="1"/>
          </p:cNvSpPr>
          <p:nvPr/>
        </p:nvSpPr>
        <p:spPr bwMode="auto">
          <a:xfrm>
            <a:off x="755650" y="4092575"/>
            <a:ext cx="1060450" cy="914400"/>
          </a:xfrm>
          <a:prstGeom prst="hexagon">
            <a:avLst>
              <a:gd name="adj" fmla="val 24993"/>
              <a:gd name="vf" fmla="val 11547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de-DE"/>
          </a:p>
        </p:txBody>
      </p:sp>
      <p:sp>
        <p:nvSpPr>
          <p:cNvPr id="11" name="Sechseck 14"/>
          <p:cNvSpPr>
            <a:spLocks noChangeArrowheads="1"/>
          </p:cNvSpPr>
          <p:nvPr/>
        </p:nvSpPr>
        <p:spPr bwMode="auto">
          <a:xfrm>
            <a:off x="906462" y="4204025"/>
            <a:ext cx="785813" cy="714375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de-DE"/>
          </a:p>
        </p:txBody>
      </p:sp>
      <p:sp>
        <p:nvSpPr>
          <p:cNvPr id="12" name="Textfeld 8"/>
          <p:cNvSpPr txBox="1">
            <a:spLocks noChangeArrowheads="1"/>
          </p:cNvSpPr>
          <p:nvPr/>
        </p:nvSpPr>
        <p:spPr bwMode="auto">
          <a:xfrm>
            <a:off x="2411412" y="2276872"/>
            <a:ext cx="496889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de-DE" sz="2000" b="1" dirty="0" err="1" smtClean="0">
                <a:solidFill>
                  <a:srgbClr val="FF0000"/>
                </a:solidFill>
              </a:rPr>
              <a:t>Interrupting</a:t>
            </a:r>
            <a:endParaRPr lang="de-DE" sz="2000" b="1" dirty="0">
              <a:solidFill>
                <a:srgbClr val="FF0000"/>
              </a:solidFill>
            </a:endParaRPr>
          </a:p>
          <a:p>
            <a:pPr eaLnBrk="0" hangingPunct="0"/>
            <a:r>
              <a:rPr lang="de-DE" sz="2000" b="1" dirty="0" err="1" smtClean="0">
                <a:solidFill>
                  <a:srgbClr val="FF0000"/>
                </a:solidFill>
              </a:rPr>
              <a:t>Defending</a:t>
            </a:r>
            <a:r>
              <a:rPr lang="de-DE" sz="2000" b="1" dirty="0" smtClean="0">
                <a:solidFill>
                  <a:srgbClr val="FF0000"/>
                </a:solidFill>
              </a:rPr>
              <a:t> </a:t>
            </a:r>
            <a:r>
              <a:rPr lang="de-DE" sz="2000" b="1" dirty="0" err="1" smtClean="0">
                <a:solidFill>
                  <a:srgbClr val="FF0000"/>
                </a:solidFill>
              </a:rPr>
              <a:t>yourself</a:t>
            </a:r>
            <a:endParaRPr lang="de-DE" sz="2000" b="1" dirty="0">
              <a:solidFill>
                <a:srgbClr val="FF0000"/>
              </a:solidFill>
            </a:endParaRPr>
          </a:p>
          <a:p>
            <a:pPr eaLnBrk="0" hangingPunct="0"/>
            <a:r>
              <a:rPr lang="de-DE" sz="2000" b="1" dirty="0" err="1" smtClean="0">
                <a:solidFill>
                  <a:srgbClr val="FF0000"/>
                </a:solidFill>
              </a:rPr>
              <a:t>Ignoring</a:t>
            </a:r>
            <a:r>
              <a:rPr lang="de-DE" sz="2000" b="1" dirty="0" smtClean="0">
                <a:solidFill>
                  <a:srgbClr val="FF0000"/>
                </a:solidFill>
              </a:rPr>
              <a:t> </a:t>
            </a:r>
            <a:r>
              <a:rPr lang="de-DE" sz="2000" b="1" dirty="0" err="1" smtClean="0">
                <a:solidFill>
                  <a:srgbClr val="FF0000"/>
                </a:solidFill>
              </a:rPr>
              <a:t>or</a:t>
            </a:r>
            <a:r>
              <a:rPr lang="de-DE" sz="2000" b="1" dirty="0" smtClean="0">
                <a:solidFill>
                  <a:srgbClr val="FF0000"/>
                </a:solidFill>
              </a:rPr>
              <a:t> </a:t>
            </a:r>
            <a:r>
              <a:rPr lang="de-DE" sz="2000" b="1" dirty="0" err="1" smtClean="0">
                <a:solidFill>
                  <a:srgbClr val="FF0000"/>
                </a:solidFill>
              </a:rPr>
              <a:t>playing</a:t>
            </a:r>
            <a:r>
              <a:rPr lang="de-DE" sz="2000" b="1" dirty="0" smtClean="0">
                <a:solidFill>
                  <a:srgbClr val="FF0000"/>
                </a:solidFill>
              </a:rPr>
              <a:t> down </a:t>
            </a:r>
            <a:r>
              <a:rPr lang="de-DE" sz="2000" b="1" dirty="0" err="1" smtClean="0">
                <a:solidFill>
                  <a:srgbClr val="FF0000"/>
                </a:solidFill>
              </a:rPr>
              <a:t>criticism</a:t>
            </a:r>
            <a:endParaRPr lang="de-DE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29094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err="1" smtClean="0">
                <a:solidFill>
                  <a:srgbClr val="C60073"/>
                </a:solidFill>
              </a:rPr>
              <a:t>Conflicts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as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opportunities</a:t>
            </a:r>
            <a:endParaRPr lang="de-DE" altLang="de-DE" sz="2800" b="1" dirty="0">
              <a:solidFill>
                <a:srgbClr val="C60073"/>
              </a:solidFill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83569" y="1767595"/>
            <a:ext cx="7560319" cy="4387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1313" indent="-341313"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800" dirty="0" err="1" smtClean="0">
                <a:solidFill>
                  <a:schemeClr val="tx1"/>
                </a:solidFill>
              </a:rPr>
              <a:t>Prevent</a:t>
            </a:r>
            <a:r>
              <a:rPr lang="de-DE" altLang="de-DE" sz="2800" dirty="0" smtClean="0">
                <a:solidFill>
                  <a:schemeClr val="tx1"/>
                </a:solidFill>
              </a:rPr>
              <a:t> standstill</a:t>
            </a:r>
          </a:p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800" dirty="0" smtClean="0">
                <a:solidFill>
                  <a:schemeClr val="tx1"/>
                </a:solidFill>
              </a:rPr>
              <a:t>Point out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problems</a:t>
            </a:r>
            <a:endParaRPr lang="de-DE" altLang="de-DE" sz="28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800" dirty="0" smtClean="0">
                <a:solidFill>
                  <a:schemeClr val="tx1"/>
                </a:solidFill>
              </a:rPr>
              <a:t>Promote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self-awareness</a:t>
            </a:r>
            <a:endParaRPr lang="de-DE" altLang="de-DE" sz="28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800" dirty="0" smtClean="0">
                <a:solidFill>
                  <a:schemeClr val="tx1"/>
                </a:solidFill>
              </a:rPr>
              <a:t>Bring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about</a:t>
            </a:r>
            <a:r>
              <a:rPr lang="de-DE" altLang="de-DE" sz="2800" dirty="0" smtClean="0">
                <a:solidFill>
                  <a:schemeClr val="tx1"/>
                </a:solidFill>
              </a:rPr>
              <a:t>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change</a:t>
            </a:r>
            <a:endParaRPr lang="de-DE" altLang="de-DE" sz="28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800" dirty="0" smtClean="0">
                <a:solidFill>
                  <a:schemeClr val="tx1"/>
                </a:solidFill>
              </a:rPr>
              <a:t>Create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identity</a:t>
            </a:r>
            <a:r>
              <a:rPr lang="de-DE" altLang="de-DE" sz="2800" dirty="0">
                <a:solidFill>
                  <a:schemeClr val="tx1"/>
                </a:solidFill>
              </a:rPr>
              <a:t>;</a:t>
            </a:r>
            <a:r>
              <a:rPr lang="de-DE" altLang="de-DE" sz="2800" dirty="0" smtClean="0">
                <a:solidFill>
                  <a:schemeClr val="tx1"/>
                </a:solidFill>
              </a:rPr>
              <a:t>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experience</a:t>
            </a:r>
            <a:r>
              <a:rPr lang="de-DE" altLang="de-DE" sz="2800" dirty="0" smtClean="0">
                <a:solidFill>
                  <a:schemeClr val="tx1"/>
                </a:solidFill>
              </a:rPr>
              <a:t>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as</a:t>
            </a:r>
            <a:r>
              <a:rPr lang="de-DE" altLang="de-DE" sz="2800" dirty="0" smtClean="0">
                <a:solidFill>
                  <a:schemeClr val="tx1"/>
                </a:solidFill>
              </a:rPr>
              <a:t> a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community</a:t>
            </a:r>
            <a:endParaRPr lang="de-DE" altLang="de-DE" sz="28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800" dirty="0" smtClean="0">
                <a:solidFill>
                  <a:schemeClr val="tx1"/>
                </a:solidFill>
              </a:rPr>
              <a:t>Lead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to</a:t>
            </a:r>
            <a:r>
              <a:rPr lang="de-DE" altLang="de-DE" sz="2800" dirty="0" smtClean="0">
                <a:solidFill>
                  <a:schemeClr val="tx1"/>
                </a:solidFill>
              </a:rPr>
              <a:t>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new</a:t>
            </a:r>
            <a:r>
              <a:rPr lang="de-DE" altLang="de-DE" sz="2800" dirty="0" smtClean="0">
                <a:solidFill>
                  <a:schemeClr val="tx1"/>
                </a:solidFill>
              </a:rPr>
              <a:t>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solutions</a:t>
            </a:r>
            <a:endParaRPr lang="de-DE" altLang="de-DE" sz="28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800" dirty="0" smtClean="0">
                <a:solidFill>
                  <a:schemeClr val="tx1"/>
                </a:solidFill>
              </a:rPr>
              <a:t>Lead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to</a:t>
            </a:r>
            <a:r>
              <a:rPr lang="de-DE" altLang="de-DE" sz="2800" dirty="0" smtClean="0">
                <a:solidFill>
                  <a:schemeClr val="tx1"/>
                </a:solidFill>
              </a:rPr>
              <a:t>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the</a:t>
            </a:r>
            <a:r>
              <a:rPr lang="de-DE" altLang="de-DE" sz="2800" dirty="0" smtClean="0">
                <a:solidFill>
                  <a:schemeClr val="tx1"/>
                </a:solidFill>
              </a:rPr>
              <a:t>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reduction</a:t>
            </a:r>
            <a:r>
              <a:rPr lang="de-DE" altLang="de-DE" sz="2800" dirty="0" smtClean="0">
                <a:solidFill>
                  <a:schemeClr val="tx1"/>
                </a:solidFill>
              </a:rPr>
              <a:t>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of</a:t>
            </a:r>
            <a:r>
              <a:rPr lang="de-DE" altLang="de-DE" sz="2800" dirty="0" smtClean="0">
                <a:solidFill>
                  <a:schemeClr val="tx1"/>
                </a:solidFill>
              </a:rPr>
              <a:t>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tensions</a:t>
            </a:r>
            <a:endParaRPr lang="de-DE" altLang="de-DE" sz="28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800" dirty="0" err="1" smtClean="0">
                <a:solidFill>
                  <a:schemeClr val="tx1"/>
                </a:solidFill>
              </a:rPr>
              <a:t>Creat</a:t>
            </a:r>
            <a:r>
              <a:rPr lang="de-DE" altLang="de-DE" sz="2800" dirty="0" smtClean="0">
                <a:solidFill>
                  <a:schemeClr val="tx1"/>
                </a:solidFill>
              </a:rPr>
              <a:t>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clear</a:t>
            </a:r>
            <a:r>
              <a:rPr lang="de-DE" altLang="de-DE" sz="2800" dirty="0" smtClean="0">
                <a:solidFill>
                  <a:schemeClr val="tx1"/>
                </a:solidFill>
              </a:rPr>
              <a:t>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relationships</a:t>
            </a:r>
            <a:r>
              <a:rPr lang="de-DE" altLang="de-DE" sz="2200" dirty="0" smtClean="0"/>
              <a:t/>
            </a:r>
            <a:br>
              <a:rPr lang="de-DE" altLang="de-DE" sz="2200" dirty="0" smtClean="0"/>
            </a:br>
            <a:endParaRPr lang="de-DE" altLang="de-DE" sz="2200" b="1" dirty="0"/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7394B96D-5307-4695-971B-6F48E39568ED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de-DE" altLang="de-DE" sz="1200"/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631825" y="6507163"/>
            <a:ext cx="611981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err="1" smtClean="0">
                <a:solidFill>
                  <a:srgbClr val="808080"/>
                </a:solidFill>
              </a:rPr>
              <a:t>Conflict</a:t>
            </a:r>
            <a:r>
              <a:rPr lang="de-DE" altLang="de-DE" sz="1200" dirty="0" smtClean="0">
                <a:solidFill>
                  <a:srgbClr val="808080"/>
                </a:solidFill>
              </a:rPr>
              <a:t>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management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600" b="1" dirty="0" err="1" smtClean="0">
                <a:solidFill>
                  <a:srgbClr val="C60073"/>
                </a:solidFill>
              </a:rPr>
              <a:t>Recognising</a:t>
            </a:r>
            <a:r>
              <a:rPr lang="de-DE" altLang="de-DE" sz="26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600" b="1" dirty="0" err="1" smtClean="0">
                <a:solidFill>
                  <a:srgbClr val="C60073"/>
                </a:solidFill>
              </a:rPr>
              <a:t>and</a:t>
            </a:r>
            <a:r>
              <a:rPr lang="de-DE" altLang="de-DE" sz="26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600" b="1" dirty="0" err="1" smtClean="0">
                <a:solidFill>
                  <a:srgbClr val="C60073"/>
                </a:solidFill>
              </a:rPr>
              <a:t>understanding</a:t>
            </a:r>
            <a:r>
              <a:rPr lang="de-DE" altLang="de-DE" sz="26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600" b="1" dirty="0" err="1" smtClean="0">
                <a:solidFill>
                  <a:srgbClr val="C60073"/>
                </a:solidFill>
              </a:rPr>
              <a:t>conflicts</a:t>
            </a:r>
            <a:r>
              <a:rPr lang="de-DE" altLang="de-DE" sz="2600" b="1" dirty="0" smtClean="0">
                <a:solidFill>
                  <a:srgbClr val="C60073"/>
                </a:solidFill>
              </a:rPr>
              <a:t>: </a:t>
            </a:r>
            <a:r>
              <a:rPr lang="de-DE" altLang="de-DE" sz="2600" b="1" dirty="0" err="1" smtClean="0">
                <a:solidFill>
                  <a:srgbClr val="C60073"/>
                </a:solidFill>
              </a:rPr>
              <a:t>types</a:t>
            </a:r>
            <a:r>
              <a:rPr lang="de-DE" altLang="de-DE" sz="2600" b="1" dirty="0" smtClean="0">
                <a:solidFill>
                  <a:srgbClr val="C60073"/>
                </a:solidFill>
              </a:rPr>
              <a:t> &amp; </a:t>
            </a:r>
            <a:r>
              <a:rPr lang="de-DE" altLang="de-DE" sz="2600" b="1" dirty="0" err="1" smtClean="0">
                <a:solidFill>
                  <a:srgbClr val="C60073"/>
                </a:solidFill>
              </a:rPr>
              <a:t>causes</a:t>
            </a:r>
            <a:r>
              <a:rPr lang="de-DE" altLang="de-DE" sz="26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600" b="1" dirty="0" err="1" smtClean="0">
                <a:solidFill>
                  <a:srgbClr val="C60073"/>
                </a:solidFill>
              </a:rPr>
              <a:t>of</a:t>
            </a:r>
            <a:r>
              <a:rPr lang="de-DE" altLang="de-DE" sz="26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600" b="1" dirty="0" err="1" smtClean="0">
                <a:solidFill>
                  <a:srgbClr val="C60073"/>
                </a:solidFill>
              </a:rPr>
              <a:t>conflicts</a:t>
            </a:r>
            <a:endParaRPr lang="de-DE" altLang="de-DE" sz="2600" b="1" dirty="0" smtClean="0">
              <a:solidFill>
                <a:srgbClr val="C60073"/>
              </a:solidFill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31825" y="1628800"/>
            <a:ext cx="7180535" cy="438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1313" indent="-341313"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marL="0" indent="0">
              <a:spcBef>
                <a:spcPts val="600"/>
              </a:spcBef>
              <a:buClr>
                <a:srgbClr val="C00073"/>
              </a:buClr>
              <a:buSzPct val="100000"/>
              <a:defRPr/>
            </a:pPr>
            <a:r>
              <a:rPr lang="de-DE" altLang="de-DE" sz="2800" b="1" dirty="0" smtClean="0"/>
              <a:t>Basic </a:t>
            </a:r>
            <a:r>
              <a:rPr lang="de-DE" altLang="de-DE" sz="2800" b="1" dirty="0" err="1" smtClean="0"/>
              <a:t>causes</a:t>
            </a:r>
            <a:r>
              <a:rPr lang="de-DE" altLang="de-DE" sz="2800" b="1" dirty="0" smtClean="0"/>
              <a:t> </a:t>
            </a:r>
            <a:r>
              <a:rPr lang="de-DE" altLang="de-DE" sz="2800" b="1" dirty="0" err="1" smtClean="0"/>
              <a:t>of</a:t>
            </a:r>
            <a:r>
              <a:rPr lang="de-DE" altLang="de-DE" sz="2800" b="1" dirty="0" smtClean="0"/>
              <a:t> </a:t>
            </a:r>
            <a:r>
              <a:rPr lang="de-DE" altLang="de-DE" sz="2800" b="1" dirty="0" err="1" smtClean="0"/>
              <a:t>conflicts</a:t>
            </a:r>
            <a:endParaRPr lang="de-DE" altLang="de-DE" sz="2800" b="1" dirty="0" smtClean="0"/>
          </a:p>
          <a:p>
            <a:pPr marL="342900" indent="-342900">
              <a:spcBef>
                <a:spcPts val="600"/>
              </a:spcBef>
              <a:buClr>
                <a:srgbClr val="C00073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2200" b="1" dirty="0" err="1" smtClean="0"/>
              <a:t>Interests</a:t>
            </a:r>
            <a:r>
              <a:rPr lang="de-DE" altLang="de-DE" sz="2200" b="1" dirty="0" smtClean="0"/>
              <a:t> </a:t>
            </a:r>
            <a:r>
              <a:rPr lang="de-DE" altLang="de-DE" sz="2200" b="1" dirty="0" err="1" smtClean="0"/>
              <a:t>and</a:t>
            </a:r>
            <a:r>
              <a:rPr lang="de-DE" altLang="de-DE" sz="2200" b="1" dirty="0" smtClean="0"/>
              <a:t> </a:t>
            </a:r>
            <a:r>
              <a:rPr lang="de-DE" altLang="de-DE" sz="2200" b="1" dirty="0" err="1" smtClean="0"/>
              <a:t>needs</a:t>
            </a:r>
            <a:endParaRPr lang="de-DE" altLang="de-DE" sz="2200" b="1" dirty="0" smtClean="0"/>
          </a:p>
          <a:p>
            <a:pPr marL="0" indent="0">
              <a:spcBef>
                <a:spcPts val="600"/>
              </a:spcBef>
              <a:buClr>
                <a:srgbClr val="C00073"/>
              </a:buClr>
              <a:buSzPct val="100000"/>
              <a:defRPr/>
            </a:pPr>
            <a:r>
              <a:rPr lang="de-DE" altLang="de-DE" sz="2200" dirty="0" smtClean="0"/>
              <a:t>	</a:t>
            </a:r>
            <a:r>
              <a:rPr lang="de-DE" altLang="de-DE" sz="2200" dirty="0" err="1" smtClean="0"/>
              <a:t>Only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one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person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involved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can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achieve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his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goals</a:t>
            </a:r>
            <a:r>
              <a:rPr lang="de-DE" altLang="de-DE" sz="2200" dirty="0" smtClean="0"/>
              <a:t>. 	Personal </a:t>
            </a:r>
            <a:r>
              <a:rPr lang="de-DE" altLang="de-DE" sz="2200" dirty="0" err="1" smtClean="0"/>
              <a:t>needs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are</a:t>
            </a:r>
            <a:r>
              <a:rPr lang="de-DE" altLang="de-DE" sz="2200" dirty="0" smtClean="0"/>
              <a:t> not </a:t>
            </a:r>
            <a:r>
              <a:rPr lang="de-DE" altLang="de-DE" sz="2200" dirty="0" err="1" smtClean="0"/>
              <a:t>taken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into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consideration</a:t>
            </a:r>
            <a:r>
              <a:rPr lang="de-DE" altLang="de-DE" sz="2200" dirty="0" smtClean="0"/>
              <a:t>.</a:t>
            </a:r>
          </a:p>
          <a:p>
            <a:pPr marL="342900" indent="-342900">
              <a:spcBef>
                <a:spcPts val="600"/>
              </a:spcBef>
              <a:buClr>
                <a:srgbClr val="C00073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2200" b="1" dirty="0" smtClean="0"/>
              <a:t>Values </a:t>
            </a:r>
            <a:r>
              <a:rPr lang="de-DE" altLang="de-DE" sz="2200" b="1" dirty="0" err="1" smtClean="0"/>
              <a:t>and</a:t>
            </a:r>
            <a:r>
              <a:rPr lang="de-DE" altLang="de-DE" sz="2200" b="1" dirty="0" smtClean="0"/>
              <a:t> </a:t>
            </a:r>
            <a:r>
              <a:rPr lang="de-DE" altLang="de-DE" sz="2200" b="1" dirty="0" err="1" smtClean="0"/>
              <a:t>norms</a:t>
            </a:r>
            <a:endParaRPr lang="de-DE" altLang="de-DE" sz="2200" b="1" dirty="0" smtClean="0"/>
          </a:p>
          <a:p>
            <a:pPr marL="0" indent="0">
              <a:spcBef>
                <a:spcPts val="600"/>
              </a:spcBef>
              <a:buClr>
                <a:srgbClr val="C00073"/>
              </a:buClr>
              <a:buSzPct val="100000"/>
              <a:defRPr/>
            </a:pPr>
            <a:r>
              <a:rPr lang="de-DE" altLang="de-DE" sz="2200" dirty="0"/>
              <a:t>	</a:t>
            </a:r>
            <a:r>
              <a:rPr lang="de-DE" altLang="de-DE" sz="2200" dirty="0" smtClean="0"/>
              <a:t>The </a:t>
            </a:r>
            <a:r>
              <a:rPr lang="de-DE" altLang="de-DE" sz="2200" dirty="0" err="1" smtClean="0"/>
              <a:t>own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value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system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is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infringed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or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needs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to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be</a:t>
            </a:r>
            <a:r>
              <a:rPr lang="de-DE" altLang="de-DE" sz="2200" dirty="0" smtClean="0"/>
              <a:t/>
            </a:r>
            <a:br>
              <a:rPr lang="de-DE" altLang="de-DE" sz="2200" dirty="0" smtClean="0"/>
            </a:br>
            <a:r>
              <a:rPr lang="de-DE" altLang="de-DE" sz="2200" dirty="0" smtClean="0"/>
              <a:t>    </a:t>
            </a:r>
            <a:r>
              <a:rPr lang="de-DE" altLang="de-DE" sz="2200" dirty="0" err="1" smtClean="0"/>
              <a:t>changed</a:t>
            </a:r>
            <a:r>
              <a:rPr lang="de-DE" altLang="de-DE" sz="2200" dirty="0" smtClean="0"/>
              <a:t>.</a:t>
            </a:r>
          </a:p>
          <a:p>
            <a:pPr marL="342900" indent="-342900">
              <a:spcBef>
                <a:spcPts val="600"/>
              </a:spcBef>
              <a:buClr>
                <a:srgbClr val="C00073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2200" b="1" dirty="0" smtClean="0"/>
              <a:t>Information </a:t>
            </a:r>
            <a:r>
              <a:rPr lang="de-DE" altLang="de-DE" sz="2200" b="1" dirty="0" err="1"/>
              <a:t>and</a:t>
            </a:r>
            <a:r>
              <a:rPr lang="de-DE" altLang="de-DE" sz="2200" b="1" dirty="0"/>
              <a:t> </a:t>
            </a:r>
            <a:r>
              <a:rPr lang="de-DE" altLang="de-DE" sz="2200" b="1" dirty="0" err="1" smtClean="0"/>
              <a:t>resources</a:t>
            </a:r>
            <a:endParaRPr lang="de-DE" altLang="de-DE" sz="2200" b="1" dirty="0" smtClean="0"/>
          </a:p>
          <a:p>
            <a:pPr marL="0" indent="0">
              <a:spcBef>
                <a:spcPts val="600"/>
              </a:spcBef>
              <a:buClr>
                <a:srgbClr val="C00073"/>
              </a:buClr>
              <a:buSzPct val="100000"/>
              <a:defRPr/>
            </a:pPr>
            <a:r>
              <a:rPr lang="de-DE" altLang="de-DE" sz="2200" dirty="0"/>
              <a:t>	</a:t>
            </a:r>
            <a:r>
              <a:rPr lang="de-DE" altLang="de-DE" sz="2200" dirty="0" smtClean="0"/>
              <a:t>Different </a:t>
            </a:r>
            <a:r>
              <a:rPr lang="de-DE" altLang="de-DE" sz="2200" dirty="0" err="1" smtClean="0"/>
              <a:t>information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exists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and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is</a:t>
            </a:r>
            <a:r>
              <a:rPr lang="de-DE" altLang="de-DE" sz="2200" dirty="0" smtClean="0"/>
              <a:t> not </a:t>
            </a:r>
            <a:r>
              <a:rPr lang="de-DE" altLang="de-DE" sz="2200" dirty="0" err="1" smtClean="0"/>
              <a:t>fully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or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partially</a:t>
            </a:r>
            <a:r>
              <a:rPr lang="de-DE" altLang="de-DE" sz="2200" dirty="0" smtClean="0"/>
              <a:t/>
            </a:r>
            <a:br>
              <a:rPr lang="de-DE" altLang="de-DE" sz="2200" dirty="0" smtClean="0"/>
            </a:br>
            <a:r>
              <a:rPr lang="de-DE" altLang="de-DE" sz="2200" dirty="0" smtClean="0"/>
              <a:t>    </a:t>
            </a:r>
            <a:r>
              <a:rPr lang="de-DE" altLang="de-DE" sz="2200" dirty="0" err="1" smtClean="0"/>
              <a:t>exchanged</a:t>
            </a:r>
            <a:r>
              <a:rPr lang="de-DE" altLang="de-DE" sz="2200" dirty="0" smtClean="0"/>
              <a:t>. Resources </a:t>
            </a:r>
            <a:r>
              <a:rPr lang="de-DE" altLang="de-DE" sz="2200" dirty="0" err="1" smtClean="0"/>
              <a:t>are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only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scarce</a:t>
            </a:r>
            <a:r>
              <a:rPr lang="de-DE" altLang="de-DE" sz="2200" dirty="0" smtClean="0"/>
              <a:t>.</a:t>
            </a:r>
          </a:p>
          <a:p>
            <a:pPr marL="342900" indent="-342900">
              <a:spcBef>
                <a:spcPts val="600"/>
              </a:spcBef>
              <a:buClr>
                <a:srgbClr val="C00073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de-DE" altLang="de-DE" sz="2200" b="1" dirty="0" smtClean="0"/>
              <a:t>Emotional </a:t>
            </a:r>
            <a:r>
              <a:rPr lang="de-DE" altLang="de-DE" sz="2200" b="1" dirty="0" err="1" smtClean="0"/>
              <a:t>state</a:t>
            </a:r>
            <a:endParaRPr lang="de-DE" altLang="de-DE" sz="2200" b="1" dirty="0" smtClean="0"/>
          </a:p>
          <a:p>
            <a:pPr marL="0" indent="0">
              <a:spcBef>
                <a:spcPts val="600"/>
              </a:spcBef>
              <a:buClr>
                <a:srgbClr val="C00073"/>
              </a:buClr>
              <a:buSzPct val="100000"/>
              <a:defRPr/>
            </a:pPr>
            <a:r>
              <a:rPr lang="de-DE" altLang="de-DE" sz="2200" smtClean="0"/>
              <a:t>    The </a:t>
            </a:r>
            <a:r>
              <a:rPr lang="de-DE" altLang="de-DE" sz="2200" dirty="0" err="1" smtClean="0"/>
              <a:t>transfer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of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one‘s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feelings</a:t>
            </a:r>
            <a:r>
              <a:rPr lang="de-DE" altLang="de-DE" sz="2200" dirty="0" smtClean="0"/>
              <a:t> on </a:t>
            </a:r>
            <a:r>
              <a:rPr lang="de-DE" altLang="de-DE" sz="2200" dirty="0" err="1" smtClean="0"/>
              <a:t>the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others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involved</a:t>
            </a:r>
            <a:r>
              <a:rPr lang="de-DE" altLang="de-DE" sz="2200" dirty="0" smtClean="0"/>
              <a:t>.</a:t>
            </a:r>
          </a:p>
          <a:p>
            <a:pPr marL="457200" indent="-457200">
              <a:spcBef>
                <a:spcPts val="600"/>
              </a:spcBef>
              <a:buClr>
                <a:srgbClr val="C00073"/>
              </a:buClr>
              <a:buSzPct val="100000"/>
              <a:buAutoNum type="arabicPeriod" startAt="2"/>
              <a:defRPr/>
            </a:pPr>
            <a:endParaRPr lang="de-DE" altLang="de-DE" sz="2000" dirty="0"/>
          </a:p>
          <a:p>
            <a:pPr marL="0" indent="0">
              <a:spcBef>
                <a:spcPts val="600"/>
              </a:spcBef>
              <a:buClr>
                <a:srgbClr val="C00073"/>
              </a:buClr>
              <a:buSzPct val="100000"/>
              <a:defRPr/>
            </a:pPr>
            <a:endParaRPr lang="de-DE" altLang="de-DE" sz="2000" dirty="0" smtClean="0"/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7394B96D-5307-4695-971B-6F48E39568ED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de-DE" altLang="de-DE" sz="1200"/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631825" y="6507163"/>
            <a:ext cx="611981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err="1" smtClean="0">
                <a:solidFill>
                  <a:srgbClr val="808080"/>
                </a:solidFill>
              </a:rPr>
              <a:t>Conflict</a:t>
            </a:r>
            <a:r>
              <a:rPr lang="de-DE" altLang="de-DE" sz="1200" dirty="0" smtClean="0">
                <a:solidFill>
                  <a:srgbClr val="808080"/>
                </a:solidFill>
              </a:rPr>
              <a:t>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management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03271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B180DC9-9793-4B67-8E2F-10528630832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de-DE" altLang="de-DE" sz="1200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err="1" smtClean="0">
                <a:solidFill>
                  <a:srgbClr val="808080"/>
                </a:solidFill>
              </a:rPr>
              <a:t>Conflict</a:t>
            </a:r>
            <a:r>
              <a:rPr lang="de-DE" altLang="de-DE" sz="1200" dirty="0" smtClean="0">
                <a:solidFill>
                  <a:srgbClr val="808080"/>
                </a:solidFill>
              </a:rPr>
              <a:t>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management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err="1" smtClean="0">
                <a:solidFill>
                  <a:srgbClr val="C60073"/>
                </a:solidFill>
              </a:rPr>
              <a:t>Reasons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for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the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neglect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of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conflict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management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in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organisations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endParaRPr lang="de-DE" altLang="de-DE" sz="2800" b="1" dirty="0">
              <a:solidFill>
                <a:srgbClr val="C60073"/>
              </a:solidFill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682625" y="1903413"/>
            <a:ext cx="6783388" cy="411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 smtClean="0"/>
              <a:t>  Fear of expressing emotions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/>
              <a:t> </a:t>
            </a:r>
            <a:r>
              <a:rPr lang="en-GB" altLang="de-DE" sz="2800" dirty="0" smtClean="0"/>
              <a:t> Fear of loss of power and control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/>
              <a:t> </a:t>
            </a:r>
            <a:r>
              <a:rPr lang="en-GB" altLang="de-DE" sz="2800" dirty="0" smtClean="0"/>
              <a:t> Fear of being discovered (mistakes,</a:t>
            </a:r>
            <a:br>
              <a:rPr lang="en-GB" altLang="de-DE" sz="2800" dirty="0" smtClean="0"/>
            </a:br>
            <a:r>
              <a:rPr lang="en-GB" altLang="de-DE" sz="2800" dirty="0" smtClean="0"/>
              <a:t>   behaviour that is worthy of criticism etc.)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 smtClean="0"/>
              <a:t>  Loss of image among colleagues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 smtClean="0"/>
              <a:t>  Lacking in knowledge in dealing with</a:t>
            </a:r>
            <a:br>
              <a:rPr lang="en-GB" altLang="de-DE" sz="2800" dirty="0" smtClean="0"/>
            </a:br>
            <a:r>
              <a:rPr lang="en-GB" altLang="de-DE" sz="2800" dirty="0" smtClean="0"/>
              <a:t>   conflicts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endParaRPr lang="en-GB" altLang="de-DE" sz="2800" dirty="0"/>
          </a:p>
        </p:txBody>
      </p:sp>
    </p:spTree>
    <p:extLst>
      <p:ext uri="{BB962C8B-B14F-4D97-AF65-F5344CB8AC3E}">
        <p14:creationId xmlns:p14="http://schemas.microsoft.com/office/powerpoint/2010/main" val="29977461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B180DC9-9793-4B67-8E2F-10528630832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de-DE" altLang="de-DE" sz="1200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err="1" smtClean="0">
                <a:solidFill>
                  <a:srgbClr val="808080"/>
                </a:solidFill>
              </a:rPr>
              <a:t>Conflict</a:t>
            </a:r>
            <a:r>
              <a:rPr lang="de-DE" altLang="de-DE" sz="1200" dirty="0" smtClean="0">
                <a:solidFill>
                  <a:srgbClr val="808080"/>
                </a:solidFill>
              </a:rPr>
              <a:t>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management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smtClean="0">
                <a:solidFill>
                  <a:srgbClr val="C60073"/>
                </a:solidFill>
              </a:rPr>
              <a:t>Forms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of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conflicts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/>
            </a:r>
            <a:br>
              <a:rPr lang="de-DE" altLang="de-DE" sz="2800" b="1" dirty="0" smtClean="0">
                <a:solidFill>
                  <a:srgbClr val="C60073"/>
                </a:solidFill>
              </a:rPr>
            </a:br>
            <a:r>
              <a:rPr lang="de-DE" altLang="de-DE" sz="2800" b="1" dirty="0" err="1" smtClean="0">
                <a:solidFill>
                  <a:srgbClr val="C60073"/>
                </a:solidFill>
              </a:rPr>
              <a:t>Conflict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dynamics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and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escalation</a:t>
            </a:r>
            <a:endParaRPr lang="de-DE" altLang="de-DE" sz="2800" b="1" dirty="0">
              <a:solidFill>
                <a:srgbClr val="C60073"/>
              </a:solidFill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682625" y="1903413"/>
            <a:ext cx="6783388" cy="411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b="1" dirty="0" smtClean="0"/>
              <a:t>8  key questions to evaluate conflict situations</a:t>
            </a:r>
          </a:p>
          <a:p>
            <a:pPr marL="514350" indent="-514350">
              <a:spcBef>
                <a:spcPts val="700"/>
              </a:spcBef>
              <a:buClr>
                <a:srgbClr val="C00073"/>
              </a:buClr>
              <a:buAutoNum type="arabicPeriod"/>
            </a:pPr>
            <a:r>
              <a:rPr lang="en-GB" altLang="de-DE" sz="2200" dirty="0" smtClean="0"/>
              <a:t>Is there a high degree of stress?</a:t>
            </a:r>
          </a:p>
          <a:p>
            <a:pPr marL="514350" indent="-514350">
              <a:spcBef>
                <a:spcPts val="700"/>
              </a:spcBef>
              <a:buClr>
                <a:srgbClr val="C00073"/>
              </a:buClr>
              <a:buAutoNum type="arabicPeriod"/>
            </a:pPr>
            <a:r>
              <a:rPr lang="en-GB" altLang="de-DE" sz="2200" dirty="0" smtClean="0"/>
              <a:t>Is the conflict simple or complex?</a:t>
            </a:r>
          </a:p>
          <a:p>
            <a:pPr marL="514350" indent="-514350">
              <a:spcBef>
                <a:spcPts val="700"/>
              </a:spcBef>
              <a:buClr>
                <a:srgbClr val="C00073"/>
              </a:buClr>
              <a:buAutoNum type="arabicPeriod"/>
            </a:pPr>
            <a:r>
              <a:rPr lang="en-GB" altLang="de-DE" sz="2200" dirty="0" smtClean="0"/>
              <a:t>How important is the topic?</a:t>
            </a:r>
          </a:p>
          <a:p>
            <a:pPr marL="514350" indent="-514350">
              <a:spcBef>
                <a:spcPts val="700"/>
              </a:spcBef>
              <a:buClr>
                <a:srgbClr val="C00073"/>
              </a:buClr>
              <a:buAutoNum type="arabicPeriod"/>
            </a:pPr>
            <a:r>
              <a:rPr lang="en-GB" altLang="de-DE" sz="2200" dirty="0" smtClean="0"/>
              <a:t>Is there enough time?</a:t>
            </a:r>
          </a:p>
          <a:p>
            <a:pPr marL="514350" indent="-514350">
              <a:spcBef>
                <a:spcPts val="700"/>
              </a:spcBef>
              <a:buClr>
                <a:srgbClr val="C00073"/>
              </a:buClr>
              <a:buAutoNum type="arabicPeriod"/>
            </a:pPr>
            <a:r>
              <a:rPr lang="en-GB" altLang="de-DE" sz="2200" dirty="0" smtClean="0"/>
              <a:t>Does adequate trust exist?</a:t>
            </a:r>
          </a:p>
          <a:p>
            <a:pPr marL="514350" indent="-514350">
              <a:spcBef>
                <a:spcPts val="700"/>
              </a:spcBef>
              <a:buClr>
                <a:srgbClr val="C00073"/>
              </a:buClr>
              <a:buAutoNum type="arabicPeriod"/>
            </a:pPr>
            <a:r>
              <a:rPr lang="en-GB" altLang="de-DE" sz="2200" dirty="0" smtClean="0"/>
              <a:t>How are the communication skills of the persons involved?</a:t>
            </a:r>
          </a:p>
          <a:p>
            <a:pPr marL="514350" indent="-514350">
              <a:spcBef>
                <a:spcPts val="700"/>
              </a:spcBef>
              <a:buClr>
                <a:srgbClr val="C00073"/>
              </a:buClr>
              <a:buAutoNum type="arabicPeriod"/>
            </a:pPr>
            <a:r>
              <a:rPr lang="en-GB" altLang="de-DE" sz="2200" dirty="0" smtClean="0"/>
              <a:t>Is the expression of concerns and needs promoted?</a:t>
            </a:r>
          </a:p>
          <a:p>
            <a:pPr marL="514350" indent="-514350">
              <a:spcBef>
                <a:spcPts val="700"/>
              </a:spcBef>
              <a:buClr>
                <a:srgbClr val="C00073"/>
              </a:buClr>
              <a:buAutoNum type="arabicPeriod"/>
            </a:pPr>
            <a:r>
              <a:rPr lang="en-GB" altLang="de-DE" sz="2200" dirty="0" smtClean="0"/>
              <a:t>How important is the relationship level?  </a:t>
            </a:r>
          </a:p>
        </p:txBody>
      </p:sp>
    </p:spTree>
    <p:extLst>
      <p:ext uri="{BB962C8B-B14F-4D97-AF65-F5344CB8AC3E}">
        <p14:creationId xmlns:p14="http://schemas.microsoft.com/office/powerpoint/2010/main" val="213946346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B180DC9-9793-4B67-8E2F-10528630832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de-DE" altLang="de-DE" sz="1200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err="1" smtClean="0">
                <a:solidFill>
                  <a:srgbClr val="808080"/>
                </a:solidFill>
              </a:rPr>
              <a:t>Conflict</a:t>
            </a:r>
            <a:r>
              <a:rPr lang="de-DE" altLang="de-DE" sz="1200" dirty="0" smtClean="0">
                <a:solidFill>
                  <a:srgbClr val="808080"/>
                </a:solidFill>
              </a:rPr>
              <a:t>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management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err="1">
                <a:solidFill>
                  <a:srgbClr val="C60073"/>
                </a:solidFill>
              </a:rPr>
              <a:t>C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haracteristics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of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hot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conflicts</a:t>
            </a:r>
            <a:endParaRPr lang="de-DE" altLang="de-DE" sz="2800" b="1" dirty="0" smtClean="0">
              <a:solidFill>
                <a:srgbClr val="C60073"/>
              </a:solidFill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682625" y="1700213"/>
            <a:ext cx="6783388" cy="411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800" b="1" dirty="0" smtClean="0"/>
              <a:t>The conflicting parties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/>
              <a:t> </a:t>
            </a:r>
            <a:r>
              <a:rPr lang="en-GB" altLang="de-DE" sz="2800" dirty="0" smtClean="0"/>
              <a:t>  </a:t>
            </a:r>
            <a:r>
              <a:rPr lang="en-GB" altLang="de-DE" dirty="0" smtClean="0"/>
              <a:t>are overly motivated.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/>
              <a:t> </a:t>
            </a:r>
            <a:r>
              <a:rPr lang="en-GB" altLang="de-DE" dirty="0" smtClean="0"/>
              <a:t>   have concrete goals.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/>
              <a:t> </a:t>
            </a:r>
            <a:r>
              <a:rPr lang="en-GB" altLang="de-DE" dirty="0" smtClean="0"/>
              <a:t>   want to convince with all their might.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/>
              <a:t> </a:t>
            </a:r>
            <a:r>
              <a:rPr lang="en-GB" altLang="de-DE" dirty="0" smtClean="0"/>
              <a:t>   consider themselves superior.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/>
              <a:t> </a:t>
            </a:r>
            <a:r>
              <a:rPr lang="en-GB" altLang="de-DE" dirty="0" smtClean="0"/>
              <a:t>   seek direct confrontation.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 smtClean="0"/>
              <a:t>    have outright explosions.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/>
              <a:t> </a:t>
            </a:r>
            <a:r>
              <a:rPr lang="en-GB" altLang="de-DE" dirty="0" smtClean="0"/>
              <a:t>   try to win allies.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/>
              <a:t> </a:t>
            </a:r>
            <a:r>
              <a:rPr lang="en-GB" altLang="de-DE" dirty="0" smtClean="0"/>
              <a:t>   are irritable.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/>
              <a:t> </a:t>
            </a:r>
            <a:r>
              <a:rPr lang="en-GB" altLang="de-DE" dirty="0" smtClean="0"/>
              <a:t>   override rules.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800" dirty="0" smtClean="0"/>
              <a:t>  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835025" y="2055813"/>
            <a:ext cx="6783388" cy="4113212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lvl="1" eaLnBrk="1" hangingPunct="1">
              <a:lnSpc>
                <a:spcPct val="120000"/>
              </a:lnSpc>
            </a:pPr>
            <a:endParaRPr lang="de-DE" altLang="de-DE" sz="2800" kern="0" dirty="0" smtClean="0"/>
          </a:p>
        </p:txBody>
      </p:sp>
    </p:spTree>
    <p:extLst>
      <p:ext uri="{BB962C8B-B14F-4D97-AF65-F5344CB8AC3E}">
        <p14:creationId xmlns:p14="http://schemas.microsoft.com/office/powerpoint/2010/main" val="25241998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B180DC9-9793-4B67-8E2F-10528630832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de-DE" altLang="de-DE" sz="1200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err="1" smtClean="0">
                <a:solidFill>
                  <a:srgbClr val="808080"/>
                </a:solidFill>
              </a:rPr>
              <a:t>Conflict</a:t>
            </a:r>
            <a:r>
              <a:rPr lang="de-DE" altLang="de-DE" sz="1200" dirty="0" smtClean="0">
                <a:solidFill>
                  <a:srgbClr val="808080"/>
                </a:solidFill>
              </a:rPr>
              <a:t>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management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err="1">
                <a:solidFill>
                  <a:srgbClr val="C60073"/>
                </a:solidFill>
              </a:rPr>
              <a:t>C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haracteristics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of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cold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conflicts</a:t>
            </a:r>
            <a:endParaRPr lang="de-DE" altLang="de-DE" sz="2800" b="1" dirty="0" smtClean="0">
              <a:solidFill>
                <a:srgbClr val="C60073"/>
              </a:solidFill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682625" y="1903413"/>
            <a:ext cx="6783388" cy="411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800" b="1" dirty="0" smtClean="0"/>
              <a:t>The conflicting parties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sz="2800" dirty="0"/>
              <a:t> </a:t>
            </a:r>
            <a:r>
              <a:rPr lang="en-GB" altLang="de-DE" sz="2800" dirty="0" smtClean="0"/>
              <a:t>  </a:t>
            </a:r>
            <a:r>
              <a:rPr lang="en-GB" altLang="de-DE" dirty="0" smtClean="0"/>
              <a:t>are disappointed in one another.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/>
              <a:t> </a:t>
            </a:r>
            <a:r>
              <a:rPr lang="en-GB" altLang="de-DE" dirty="0" smtClean="0"/>
              <a:t>   are disillusioned.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/>
              <a:t> </a:t>
            </a:r>
            <a:r>
              <a:rPr lang="en-GB" altLang="de-DE" dirty="0" smtClean="0"/>
              <a:t>   avoid one another.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/>
              <a:t> </a:t>
            </a:r>
            <a:r>
              <a:rPr lang="en-GB" altLang="de-DE" dirty="0" smtClean="0"/>
              <a:t>   stand in each other’s way.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/>
              <a:t> </a:t>
            </a:r>
            <a:r>
              <a:rPr lang="en-GB" altLang="de-DE" dirty="0" smtClean="0"/>
              <a:t>   speak cynically and bitterly about each</a:t>
            </a:r>
            <a:br>
              <a:rPr lang="en-GB" altLang="de-DE" dirty="0" smtClean="0"/>
            </a:br>
            <a:r>
              <a:rPr lang="en-GB" altLang="de-DE" dirty="0" smtClean="0"/>
              <a:t>     other.</a:t>
            </a:r>
          </a:p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r>
              <a:rPr lang="en-GB" altLang="de-DE" dirty="0"/>
              <a:t> </a:t>
            </a:r>
            <a:r>
              <a:rPr lang="en-GB" altLang="de-DE" dirty="0" smtClean="0"/>
              <a:t>   no longer believe in conflict resolution.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835025" y="2055813"/>
            <a:ext cx="6783388" cy="4113212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lvl="1" eaLnBrk="1" hangingPunct="1">
              <a:lnSpc>
                <a:spcPct val="120000"/>
              </a:lnSpc>
            </a:pPr>
            <a:endParaRPr lang="de-DE" altLang="de-DE" sz="2800" kern="0" dirty="0" smtClean="0"/>
          </a:p>
        </p:txBody>
      </p:sp>
    </p:spTree>
    <p:extLst>
      <p:ext uri="{BB962C8B-B14F-4D97-AF65-F5344CB8AC3E}">
        <p14:creationId xmlns:p14="http://schemas.microsoft.com/office/powerpoint/2010/main" val="149971213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B180DC9-9793-4B67-8E2F-10528630832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de-DE" altLang="de-DE" sz="1200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err="1" smtClean="0">
                <a:solidFill>
                  <a:srgbClr val="808080"/>
                </a:solidFill>
              </a:rPr>
              <a:t>Conflict</a:t>
            </a:r>
            <a:r>
              <a:rPr lang="de-DE" altLang="de-DE" sz="1200" dirty="0" smtClean="0">
                <a:solidFill>
                  <a:srgbClr val="808080"/>
                </a:solidFill>
              </a:rPr>
              <a:t>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management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err="1" smtClean="0">
                <a:solidFill>
                  <a:srgbClr val="C60073"/>
                </a:solidFill>
              </a:rPr>
              <a:t>Conflict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styles</a:t>
            </a:r>
            <a:endParaRPr lang="de-DE" altLang="de-DE" sz="2800" b="1" dirty="0" smtClean="0">
              <a:solidFill>
                <a:srgbClr val="C60073"/>
              </a:solidFill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682624" y="1700213"/>
            <a:ext cx="8461376" cy="431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b="1" dirty="0" smtClean="0"/>
              <a:t>Dimensions: concentrates on their needs (assertiveness)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b="1" dirty="0" smtClean="0"/>
              <a:t>                       concentrates on the needs of others </a:t>
            </a:r>
            <a:br>
              <a:rPr lang="en-GB" altLang="de-DE" sz="2200" b="1" dirty="0" smtClean="0"/>
            </a:br>
            <a:r>
              <a:rPr lang="en-GB" altLang="de-DE" sz="2200" b="1" dirty="0" smtClean="0"/>
              <a:t>                    	(cooperativeness)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b="1" dirty="0" smtClean="0"/>
              <a:t>Conflict style A: </a:t>
            </a:r>
            <a:r>
              <a:rPr lang="en-GB" altLang="de-DE" sz="2200" dirty="0" smtClean="0"/>
              <a:t>concentrates only on their needs (assertiveness)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b="1" dirty="0" smtClean="0"/>
              <a:t>Conflict style B: </a:t>
            </a:r>
            <a:r>
              <a:rPr lang="en-GB" altLang="de-DE" sz="2200" dirty="0" smtClean="0"/>
              <a:t>concentrates only on the needs of others </a:t>
            </a:r>
            <a:br>
              <a:rPr lang="en-GB" altLang="de-DE" sz="2200" dirty="0" smtClean="0"/>
            </a:br>
            <a:r>
              <a:rPr lang="en-GB" altLang="de-DE" sz="2200" dirty="0" smtClean="0"/>
              <a:t>			     (giving in)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b="1" dirty="0" smtClean="0"/>
              <a:t>Conflict style C: </a:t>
            </a:r>
            <a:r>
              <a:rPr lang="en-GB" altLang="de-DE" sz="2200" dirty="0" smtClean="0"/>
              <a:t>does not fight for their needs nor the needs of</a:t>
            </a:r>
            <a:br>
              <a:rPr lang="en-GB" altLang="de-DE" sz="2200" dirty="0" smtClean="0"/>
            </a:br>
            <a:r>
              <a:rPr lang="en-GB" altLang="de-DE" sz="2200" dirty="0" smtClean="0"/>
              <a:t>			     others </a:t>
            </a:r>
            <a:br>
              <a:rPr lang="en-GB" altLang="de-DE" sz="2200" dirty="0" smtClean="0"/>
            </a:br>
            <a:r>
              <a:rPr lang="en-GB" altLang="de-DE" sz="2200" dirty="0" smtClean="0"/>
              <a:t>                            (avoidance)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b="1" dirty="0" smtClean="0"/>
              <a:t>Conflict style D: </a:t>
            </a:r>
            <a:r>
              <a:rPr lang="en-GB" altLang="de-DE" sz="2200" dirty="0" smtClean="0"/>
              <a:t>meet in the middle (compromise)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b="1" dirty="0" smtClean="0"/>
              <a:t>Conflict style E: </a:t>
            </a:r>
            <a:r>
              <a:rPr lang="en-GB" altLang="de-DE" sz="2200" dirty="0" smtClean="0"/>
              <a:t>equally meet the needs of both sides (win-win</a:t>
            </a:r>
            <a:br>
              <a:rPr lang="en-GB" altLang="de-DE" sz="2200" dirty="0" smtClean="0"/>
            </a:br>
            <a:r>
              <a:rPr lang="en-GB" altLang="de-DE" sz="2200" dirty="0" smtClean="0"/>
              <a:t>                            conflict</a:t>
            </a:r>
            <a:r>
              <a:rPr lang="en-GB" altLang="de-DE" sz="2200" dirty="0"/>
              <a:t> </a:t>
            </a:r>
            <a:r>
              <a:rPr lang="en-GB" altLang="de-DE" sz="2200" dirty="0" smtClean="0"/>
              <a:t>style) 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835025" y="2055813"/>
            <a:ext cx="6783388" cy="4113212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lvl="1" eaLnBrk="1" hangingPunct="1">
              <a:lnSpc>
                <a:spcPct val="120000"/>
              </a:lnSpc>
            </a:pPr>
            <a:endParaRPr lang="de-DE" altLang="de-DE" sz="2800" kern="0" dirty="0" smtClean="0"/>
          </a:p>
        </p:txBody>
      </p:sp>
    </p:spTree>
    <p:extLst>
      <p:ext uri="{BB962C8B-B14F-4D97-AF65-F5344CB8AC3E}">
        <p14:creationId xmlns:p14="http://schemas.microsoft.com/office/powerpoint/2010/main" val="151011719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B180DC9-9793-4B67-8E2F-10528630832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de-DE" altLang="de-DE" sz="1200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err="1" smtClean="0">
                <a:solidFill>
                  <a:srgbClr val="808080"/>
                </a:solidFill>
              </a:rPr>
              <a:t>Conflict</a:t>
            </a:r>
            <a:r>
              <a:rPr lang="de-DE" altLang="de-DE" sz="1200" dirty="0" smtClean="0">
                <a:solidFill>
                  <a:srgbClr val="808080"/>
                </a:solidFill>
              </a:rPr>
              <a:t>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management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err="1" smtClean="0">
                <a:solidFill>
                  <a:srgbClr val="C60073"/>
                </a:solidFill>
              </a:rPr>
              <a:t>Carrying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out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conflict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resolution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conversations</a:t>
            </a:r>
            <a:endParaRPr lang="de-DE" altLang="de-DE" sz="2800" b="1" dirty="0" smtClean="0">
              <a:solidFill>
                <a:srgbClr val="C60073"/>
              </a:solidFill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539552" y="1579564"/>
            <a:ext cx="8604448" cy="4752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b="1" dirty="0" smtClean="0"/>
              <a:t>Dimensions:              </a:t>
            </a:r>
            <a:r>
              <a:rPr lang="en-GB" altLang="de-DE" sz="2200" dirty="0" smtClean="0"/>
              <a:t>clarify own feelings and needs</a:t>
            </a:r>
            <a:br>
              <a:rPr lang="en-GB" altLang="de-DE" sz="2200" dirty="0" smtClean="0"/>
            </a:br>
            <a:r>
              <a:rPr lang="en-GB" altLang="de-DE" sz="2200" dirty="0" smtClean="0"/>
              <a:t>                                    clarify goals</a:t>
            </a:r>
            <a:br>
              <a:rPr lang="en-GB" altLang="de-DE" sz="2200" dirty="0" smtClean="0"/>
            </a:br>
            <a:r>
              <a:rPr lang="en-GB" altLang="de-DE" sz="2200" dirty="0" smtClean="0"/>
              <a:t>                                    look for a change in perspective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dirty="0"/>
              <a:t> </a:t>
            </a:r>
            <a:r>
              <a:rPr lang="en-GB" altLang="de-DE" sz="2200" dirty="0" smtClean="0"/>
              <a:t>                                   find adequate framework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b="1" dirty="0" smtClean="0"/>
              <a:t>Beginning:                 </a:t>
            </a:r>
            <a:r>
              <a:rPr lang="en-GB" altLang="de-DE" sz="2200" dirty="0" smtClean="0"/>
              <a:t>establish contact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dirty="0"/>
              <a:t> </a:t>
            </a:r>
            <a:r>
              <a:rPr lang="en-GB" altLang="de-DE" sz="2200" dirty="0" smtClean="0"/>
              <a:t>                                   identify the reason and goal of the </a:t>
            </a:r>
            <a:br>
              <a:rPr lang="en-GB" altLang="de-DE" sz="2200" dirty="0" smtClean="0"/>
            </a:br>
            <a:r>
              <a:rPr lang="en-GB" altLang="de-DE" sz="2200" dirty="0" smtClean="0"/>
              <a:t>                                    conversation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dirty="0"/>
              <a:t> </a:t>
            </a:r>
            <a:r>
              <a:rPr lang="en-GB" altLang="de-DE" sz="2200" dirty="0" smtClean="0"/>
              <a:t>                                   agree on how to move forward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b="1" dirty="0" smtClean="0"/>
              <a:t>Clarification phase:  </a:t>
            </a:r>
            <a:r>
              <a:rPr lang="en-GB" altLang="de-DE" sz="2200" dirty="0" smtClean="0"/>
              <a:t>discuss the conflict constructively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dirty="0"/>
              <a:t> </a:t>
            </a:r>
            <a:r>
              <a:rPr lang="en-GB" altLang="de-DE" sz="2200" dirty="0" smtClean="0"/>
              <a:t>                                   reflect all of the conflicting partners</a:t>
            </a:r>
          </a:p>
          <a:p>
            <a:pPr>
              <a:spcBef>
                <a:spcPts val="700"/>
              </a:spcBef>
              <a:buClr>
                <a:srgbClr val="C00073"/>
              </a:buClr>
            </a:pPr>
            <a:r>
              <a:rPr lang="en-GB" altLang="de-DE" sz="2200" dirty="0"/>
              <a:t> </a:t>
            </a:r>
            <a:r>
              <a:rPr lang="en-GB" altLang="de-DE" sz="2200" dirty="0" smtClean="0"/>
              <a:t>                                   lead a slowed-down discussion (ping-pong)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835025" y="2055813"/>
            <a:ext cx="6783388" cy="4113212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lvl="1" eaLnBrk="1" hangingPunct="1">
              <a:lnSpc>
                <a:spcPct val="120000"/>
              </a:lnSpc>
            </a:pPr>
            <a:endParaRPr lang="de-DE" altLang="de-DE" sz="2800" kern="0" dirty="0" smtClean="0"/>
          </a:p>
        </p:txBody>
      </p:sp>
    </p:spTree>
    <p:extLst>
      <p:ext uri="{BB962C8B-B14F-4D97-AF65-F5344CB8AC3E}">
        <p14:creationId xmlns:p14="http://schemas.microsoft.com/office/powerpoint/2010/main" val="295498286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theme/theme1.xml><?xml version="1.0" encoding="utf-8"?>
<a:theme xmlns:a="http://schemas.openxmlformats.org/drawingml/2006/main" name="Larissa">
  <a:themeElements>
    <a:clrScheme name="Lariss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Lariss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arissa">
  <a:themeElements>
    <a:clrScheme name="Lariss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Lariss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526</Words>
  <Application>Microsoft Office PowerPoint</Application>
  <PresentationFormat>Bildschirmpräsentation (4:3)</PresentationFormat>
  <Paragraphs>169</Paragraphs>
  <Slides>13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13</vt:i4>
      </vt:variant>
    </vt:vector>
  </HeadingPairs>
  <TitlesOfParts>
    <vt:vector size="19" baseType="lpstr">
      <vt:lpstr>Microsoft YaHei</vt:lpstr>
      <vt:lpstr>Arial</vt:lpstr>
      <vt:lpstr>Segoe UI</vt:lpstr>
      <vt:lpstr>Times New Roman</vt:lpstr>
      <vt:lpstr>Larissa</vt:lpstr>
      <vt:lpstr>1_Larissa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Seminare bei der EU</dc:title>
  <dc:creator>Mary Ann Siara-Decker</dc:creator>
  <cp:lastModifiedBy>aweigend</cp:lastModifiedBy>
  <cp:revision>235</cp:revision>
  <cp:lastPrinted>2018-04-06T13:13:56Z</cp:lastPrinted>
  <dcterms:created xsi:type="dcterms:W3CDTF">2013-03-05T11:28:43Z</dcterms:created>
  <dcterms:modified xsi:type="dcterms:W3CDTF">2018-05-15T14:56:09Z</dcterms:modified>
</cp:coreProperties>
</file>